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04" r:id="rId5"/>
    <p:sldId id="314" r:id="rId6"/>
    <p:sldId id="288" r:id="rId7"/>
    <p:sldId id="322" r:id="rId8"/>
    <p:sldId id="299" r:id="rId9"/>
    <p:sldId id="310" r:id="rId10"/>
    <p:sldId id="308" r:id="rId11"/>
    <p:sldId id="311" r:id="rId12"/>
    <p:sldId id="318" r:id="rId13"/>
    <p:sldId id="319" r:id="rId14"/>
    <p:sldId id="320" r:id="rId15"/>
    <p:sldId id="321" r:id="rId16"/>
    <p:sldId id="275" r:id="rId17"/>
    <p:sldId id="317" r:id="rId18"/>
    <p:sldId id="305" r:id="rId19"/>
    <p:sldId id="258" r:id="rId20"/>
    <p:sldId id="303" r:id="rId21"/>
    <p:sldId id="313" r:id="rId22"/>
    <p:sldId id="301" r:id="rId23"/>
    <p:sldId id="268" r:id="rId24"/>
    <p:sldId id="312" r:id="rId25"/>
    <p:sldId id="271" r:id="rId26"/>
    <p:sldId id="296" r:id="rId27"/>
    <p:sldId id="316" r:id="rId28"/>
    <p:sldId id="287" r:id="rId29"/>
    <p:sldId id="283" r:id="rId30"/>
    <p:sldId id="300" r:id="rId3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50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0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 w="15875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34-4078-9E52-D26608EE9A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0D34-4078-9E52-D26608EE9A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34-4078-9E52-D26608EE9A5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2159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D34-4078-9E52-D26608EE9A5A}"/>
              </c:ext>
            </c:extLst>
          </c:dPt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#,##0\ "€"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pPr>
            <a:endParaRPr lang="es-GT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158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,##0\ &quot;€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GT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G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71A-4594-82A0-C89B5BF823A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1A-4594-82A0-C89B5BF823AD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71A-4594-82A0-C89B5BF823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1A-4594-82A0-C89B5BF823AD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1A-4594-82A0-C89B5BF823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G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C3-4779-B61E-0C2A0834FDD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1C3-4779-B61E-0C2A0834FDDD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1C3-4779-B61E-0C2A0834FDDD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1C3-4779-B61E-0C2A0834FDDD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C3-4779-B61E-0C2A0834FD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G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52D-4CDD-9674-82BA09E5641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52D-4CDD-9674-82BA09E56419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52D-4CDD-9674-82BA09E56419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52D-4CDD-9674-82BA09E56419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2D-4CDD-9674-82BA09E56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G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7A9-4B1F-8F71-37D96CFC509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7A9-4B1F-8F71-37D96CFC509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A9-4B1F-8F71-37D96CFC509A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7A9-4B1F-8F71-37D96CFC509A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A9-4B1F-8F71-37D96CFC5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G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D7ACE9-B1AC-4C2D-93E4-1FAEE7430E41}" type="datetime1">
              <a:rPr lang="es-ES" smtClean="0"/>
              <a:t>04/05/2023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4C60F-6B31-4285-B550-BEB469311534}" type="datetime1">
              <a:rPr lang="es-ES" smtClean="0"/>
              <a:pPr/>
              <a:t>04/05/2023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724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3098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6282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824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897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8755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0818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3219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605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9326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3440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6238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8795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309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5948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6541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57583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3433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8843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608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3100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1404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21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ángulo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/>
              <a:t>6.53</a:t>
            </a:r>
          </a:p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Hacer clic para editar</a:t>
            </a:r>
          </a:p>
        </p:txBody>
      </p:sp>
      <p:grpSp>
        <p:nvGrpSpPr>
          <p:cNvPr id="10" name="Marcador de posición de imagen 16" descr="ilustración abstracta a color de edificio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mparativa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19" name="Marcador de fecha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fecha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strategia de crecimiento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2" name="Marcador de texto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4" name="Marcador de texto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20" name="Marcador de texto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1" name="Marcador de texto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33" name="Marcador de texto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grpSp>
        <p:nvGrpSpPr>
          <p:cNvPr id="956" name="Marcador de posición de imagen 1925" descr="ilustración abstracta a color de edificio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959" name="Marcador de pie de página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9" name="Marcador de texto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1" name="Marcador de texto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3" name="Marcador de texto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5" name="Marcador de texto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7" name="Marcador de texto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9" name="Marcador de texto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0" name="Marcador de texto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1" name="Marcador de texto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2" name="Marcador de texto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3" name="Marcador de texto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4" name="Marcador de texto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arcador de texto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67" name="Marcador de texto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  <p:sp>
        <p:nvSpPr>
          <p:cNvPr id="68" name="Marcador de fecha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z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Equipo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5" name="Marcador de posición de imagen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9" name="Marcador de posición de imagen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3" name="Marcador de posición de imagen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Equipo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1" name="Marcador de posición de imagen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3" name="Marcador de posición de imagen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5" name="Marcador de posición de imagen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7" name="Marcador de posición de imagen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5" name="Marcador de texto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6" name="Marcador de texto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9" name="Marcador de texto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4" name="Marcador de texto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7" name="Marcador de texto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38" name="Marcador de texto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5" name="Marcador de posición de imagen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7" name="Marcador de posición de imagen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9" name="Marcador de posición de imagen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1" name="Marcador de posición de imagen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inanci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0" name="Marcador de contenido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2" name="Marcador de texto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s-ES" noProof="0"/>
              <a:t>HAGA CLIC PARA EDITAR SUBTÍTULO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9" name="Marcador de texto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0" name="Marcador de texto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1" name="Marcador de texto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bre nosot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grpSp>
        <p:nvGrpSpPr>
          <p:cNvPr id="971" name="Marcador de posición de imagen 986" descr="ilustración abstracta a color de edificio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Resume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Marcador de posición de imagen 20" descr="ilustración abstracta a color de edificio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75" name="Marcador de tex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Gracia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grpSp>
        <p:nvGrpSpPr>
          <p:cNvPr id="10" name="Marcador de posición de imagen 44" descr="ilustración abstracta a color de edificio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arcador de posición de imagen 57" descr="ilustración abstracta a color de edificio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Marcador de posición de imagen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1/7/20XX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0" name="Marcador de texto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TÍTULO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formación general del produc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Marcador de posición de imagen 1029" descr="ilustración abstracta a color de edificio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19" name="Marcador de texto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2" name="Marcador de texto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3" name="Marcador de texto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24" name="Marcador de texto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ESCRIBIR TEXTO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ntajas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9" name="Marcador de conteni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2" name="Marcador de conteni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3" name="Marcador de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4" name="Marcador de texto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5" name="Marcador de texto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grpSp>
        <p:nvGrpSpPr>
          <p:cNvPr id="7" name="Marcador de posición de imagen 795" descr="ilustración abstracta a color de edificio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delo de nego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s-ES" noProof="0"/>
              <a:t>HAGA CLIC PARA EDITAR EL 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9" name="Marcador de conteni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0" name="Marcador de texto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conteni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3" name="Marcador de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24" name="Marcador de texto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nformación general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Marcador de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7" name="Marcador de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1" name="Marcador de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4" name="Marcador de fecha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1/07/20XX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RED DE INTERCAMBIO PARA EGRESADOS </a:t>
            </a: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/>
          <a:lstStyle/>
          <a:p>
            <a:pPr rtl="0"/>
            <a:r>
              <a:rPr lang="es-ES" dirty="0"/>
              <a:t>Julio Ruiz 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MODELO 4 + 1 </a:t>
            </a:r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774521" y="2212849"/>
            <a:ext cx="3327873" cy="3285484"/>
          </a:xfrm>
        </p:spPr>
        <p:txBody>
          <a:bodyPr rtlCol="0">
            <a:normAutofit/>
          </a:bodyPr>
          <a:lstStyle/>
          <a:p>
            <a:pPr rtl="0"/>
            <a:endParaRPr lang="es-ES" dirty="0"/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6514" y="2212848"/>
            <a:ext cx="3390181" cy="3285485"/>
          </a:xfrm>
        </p:spPr>
        <p:txBody>
          <a:bodyPr rtlCol="0"/>
          <a:lstStyle/>
          <a:p>
            <a:pPr rtl="0"/>
            <a:r>
              <a:rPr lang="es-ES" dirty="0"/>
              <a:t>VISTA DESARROLLO</a:t>
            </a:r>
          </a:p>
        </p:txBody>
      </p:sp>
      <p:sp>
        <p:nvSpPr>
          <p:cNvPr id="24" name="Marcador de contenido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728604" y="3932936"/>
            <a:ext cx="2286000" cy="73152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s-GT" sz="1000" dirty="0"/>
              <a:t>Trata la organización del software en términos de módulos, componentes y paquetes, así como la forma en que se estructuran y cómo se organizan en el entorno de desarrollo. </a:t>
            </a:r>
          </a:p>
        </p:txBody>
      </p:sp>
      <p:sp>
        <p:nvSpPr>
          <p:cNvPr id="35" name="Marcador de fecha 34">
            <a:extLst>
              <a:ext uri="{FF2B5EF4-FFF2-40B4-BE49-F238E27FC236}">
                <a16:creationId xmlns:a16="http://schemas.microsoft.com/office/drawing/2014/main" id="{49974BE5-90FB-42C0-A67E-03D93A179D73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2A8ED4D-6546-95AA-0853-258CAD0E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566" y="2770233"/>
            <a:ext cx="3017782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05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MODELO 4 + 1 </a:t>
            </a:r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4940" y="2380776"/>
            <a:ext cx="3327873" cy="3285484"/>
          </a:xfrm>
        </p:spPr>
        <p:txBody>
          <a:bodyPr rtlCol="0">
            <a:normAutofit/>
          </a:bodyPr>
          <a:lstStyle/>
          <a:p>
            <a:pPr rtl="0"/>
            <a:endParaRPr lang="es-ES" dirty="0"/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482412" y="2380775"/>
            <a:ext cx="2743200" cy="3285485"/>
          </a:xfrm>
        </p:spPr>
        <p:txBody>
          <a:bodyPr rtlCol="0"/>
          <a:lstStyle/>
          <a:p>
            <a:pPr rtl="0"/>
            <a:r>
              <a:rPr lang="es-ES" dirty="0"/>
              <a:t>VISTA F</a:t>
            </a:r>
            <a:r>
              <a:rPr lang="es-GT" dirty="0"/>
              <a:t>ÍSICA</a:t>
            </a:r>
            <a:endParaRPr lang="es-ES" dirty="0"/>
          </a:p>
        </p:txBody>
      </p:sp>
      <p:sp>
        <p:nvSpPr>
          <p:cNvPr id="24" name="Marcador de contenido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63387" y="4115167"/>
            <a:ext cx="2286000" cy="73152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s-GT" sz="1000" dirty="0"/>
              <a:t>Aborda la infraestructura física en la que se ejecuta el sistema, como el hardware, la topología de red y otros recursos. Muestra cómo se distribuyen los componentes y artefactos del sistema en la infraestructura física. 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1085988" y="3426943"/>
            <a:ext cx="440200" cy="1402670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58" name="Marcador de texto 57">
            <a:extLst>
              <a:ext uri="{FF2B5EF4-FFF2-40B4-BE49-F238E27FC236}">
                <a16:creationId xmlns:a16="http://schemas.microsoft.com/office/drawing/2014/main" id="{EC3B6141-A529-43FA-B6A2-0FFA5D9DF00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72400" y="2212848"/>
            <a:ext cx="3581400" cy="731520"/>
          </a:xfrm>
        </p:spPr>
        <p:txBody>
          <a:bodyPr rtlCol="0"/>
          <a:lstStyle/>
          <a:p>
            <a:pPr rtl="0"/>
            <a:r>
              <a:rPr lang="es-ES" dirty="0"/>
              <a:t>DIAGRAMA DE DESPLIEGUE</a:t>
            </a:r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12800" y="4279392"/>
            <a:ext cx="228600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Mercado obtenible</a:t>
            </a:r>
            <a:endParaRPr lang="es-ES" dirty="0"/>
          </a:p>
        </p:txBody>
      </p:sp>
      <p:sp>
        <p:nvSpPr>
          <p:cNvPr id="35" name="Marcador de fecha 34">
            <a:extLst>
              <a:ext uri="{FF2B5EF4-FFF2-40B4-BE49-F238E27FC236}">
                <a16:creationId xmlns:a16="http://schemas.microsoft.com/office/drawing/2014/main" id="{49974BE5-90FB-42C0-A67E-03D93A179D73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  <a:endParaRPr lang="es-ES" dirty="0"/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5B126C81-EB34-4B01-A592-C14F87B18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11</a:t>
            </a:fld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2A8ED4D-6546-95AA-0853-258CAD0E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85" y="2938160"/>
            <a:ext cx="3017782" cy="188230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1B22EF4-8997-EF3B-952D-6404D546D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067" y="2683826"/>
            <a:ext cx="4072066" cy="380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696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MODELO 4 + 1 </a:t>
            </a:r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6928" y="2149157"/>
            <a:ext cx="3327873" cy="3285484"/>
          </a:xfrm>
        </p:spPr>
        <p:txBody>
          <a:bodyPr rtlCol="0">
            <a:normAutofit/>
          </a:bodyPr>
          <a:lstStyle/>
          <a:p>
            <a:pPr rtl="0"/>
            <a:endParaRPr lang="es-ES" dirty="0"/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24400" y="2149156"/>
            <a:ext cx="2743200" cy="3285485"/>
          </a:xfrm>
        </p:spPr>
        <p:txBody>
          <a:bodyPr rtlCol="0"/>
          <a:lstStyle/>
          <a:p>
            <a:pPr rtl="0"/>
            <a:r>
              <a:rPr lang="en-US" dirty="0"/>
              <a:t>VISTA + 1</a:t>
            </a:r>
            <a:endParaRPr lang="es-ES" dirty="0"/>
          </a:p>
        </p:txBody>
      </p:sp>
      <p:sp>
        <p:nvSpPr>
          <p:cNvPr id="24" name="Marcador de contenido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53000" y="3426943"/>
            <a:ext cx="2286000" cy="73152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s-GT" sz="1000" dirty="0"/>
              <a:t>Escenarios o casos de uso, esta vista no es realmente una vista separada, sino más bien una técnica para validar y ilustrar las otras cuatro vistas. Los escenarios son descripciones detalladas de situaciones específicas en las que se utiliza el sistema y cómo interactúa con los usuarios y otros sistemas. 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1085988" y="3426943"/>
            <a:ext cx="440200" cy="1402670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58" name="Marcador de texto 57">
            <a:extLst>
              <a:ext uri="{FF2B5EF4-FFF2-40B4-BE49-F238E27FC236}">
                <a16:creationId xmlns:a16="http://schemas.microsoft.com/office/drawing/2014/main" id="{EC3B6141-A529-43FA-B6A2-0FFA5D9DF00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12800" y="1975763"/>
            <a:ext cx="3581400" cy="731520"/>
          </a:xfrm>
        </p:spPr>
        <p:txBody>
          <a:bodyPr rtlCol="0"/>
          <a:lstStyle/>
          <a:p>
            <a:pPr rtl="0"/>
            <a:r>
              <a:rPr lang="es-ES" dirty="0"/>
              <a:t>CASOS DE USO</a:t>
            </a:r>
          </a:p>
          <a:p>
            <a:pPr rtl="0"/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12800" y="4279392"/>
            <a:ext cx="228600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Mercado obtenible</a:t>
            </a:r>
            <a:endParaRPr lang="es-ES" dirty="0"/>
          </a:p>
        </p:txBody>
      </p:sp>
      <p:sp>
        <p:nvSpPr>
          <p:cNvPr id="35" name="Marcador de fecha 34">
            <a:extLst>
              <a:ext uri="{FF2B5EF4-FFF2-40B4-BE49-F238E27FC236}">
                <a16:creationId xmlns:a16="http://schemas.microsoft.com/office/drawing/2014/main" id="{49974BE5-90FB-42C0-A67E-03D93A179D73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  <a:endParaRPr lang="es-ES" dirty="0"/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5B126C81-EB34-4B01-A592-C14F87B18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12</a:t>
            </a:fld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2A8ED4D-6546-95AA-0853-258CAD0E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73" y="2706541"/>
            <a:ext cx="3017782" cy="188230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73F401F-C383-BA88-FF24-AAA504EF9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023" y="2398734"/>
            <a:ext cx="4248953" cy="43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06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es-ES" dirty="0"/>
              <a:t>Agradecimientos y aprendizajes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1/07/20XX</a:t>
            </a:r>
          </a:p>
        </p:txBody>
      </p:sp>
      <p:sp>
        <p:nvSpPr>
          <p:cNvPr id="26" name="Marcador de número de diapositiva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13</a:t>
            </a:fld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03664" y="2530127"/>
            <a:ext cx="4114800" cy="277977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s-GT" sz="1100" dirty="0"/>
              <a:t>Queremos expresar nuestro más sincero agradecimiento a todas las personas e instituciones involucradas en el desarrollo de esta plataforma. Gracias a su apoyo, compromiso y colaboración, hemos logrado crear una solución de software que impacta positivamente en la vida de los egresados y en el ecosistema educativo.</a:t>
            </a:r>
          </a:p>
          <a:p>
            <a:pPr algn="just"/>
            <a:r>
              <a:rPr lang="es-GT" sz="1100" dirty="0"/>
              <a:t>A lo largo de este proyecto, hemos aprendido valiosas lecciones sobre el trabajo en equipo, la comunicación efectiva y la adaptabilidad en un entorno de desarrollo ágil. Además, hemos adquirido conocimientos técnicos sobre la creación de soluciones basadas en WordPress y la implementación de arquitecturas de software escalables y seguras.</a:t>
            </a: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378" y="1204564"/>
            <a:ext cx="5486400" cy="1325563"/>
          </a:xfrm>
        </p:spPr>
        <p:txBody>
          <a:bodyPr rtlCol="0"/>
          <a:lstStyle/>
          <a:p>
            <a:pPr rtl="0"/>
            <a:r>
              <a:rPr lang="es-ES" dirty="0"/>
              <a:t>CIERRE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1/07/20XX</a:t>
            </a:r>
          </a:p>
        </p:txBody>
      </p:sp>
      <p:sp>
        <p:nvSpPr>
          <p:cNvPr id="26" name="Marcador de número de diapositiva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14</a:t>
            </a:fld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03664" y="2530127"/>
            <a:ext cx="4114800" cy="277977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s-GT" sz="1200" dirty="0"/>
              <a:t>Ahora es el momento de dar el siguiente paso y unir fuerzas para transformar el futuro de nuestros egresados y fortalecer nuestras comunidades. ¡Únete a nuestra red de intercambio para egresados en WordPress y aprovecha al máximo tu potencial! Comparte tus experiencias, proyectos y conecta con otros profesionales. Juntos, podemos inspirar y empoderar a la próxima generación de líderes en la educación y el mundo laboral. ¡Actúa ahora y sé parte de la transformación!</a:t>
            </a:r>
          </a:p>
        </p:txBody>
      </p:sp>
    </p:spTree>
    <p:extLst>
      <p:ext uri="{BB962C8B-B14F-4D97-AF65-F5344CB8AC3E}">
        <p14:creationId xmlns:p14="http://schemas.microsoft.com/office/powerpoint/2010/main" val="2800856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ítulo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2528474"/>
            <a:ext cx="4306824" cy="1325563"/>
          </a:xfrm>
        </p:spPr>
        <p:txBody>
          <a:bodyPr rtlCol="0">
            <a:normAutofit/>
          </a:bodyPr>
          <a:lstStyle/>
          <a:p>
            <a:pPr rtl="0"/>
            <a:r>
              <a:rPr lang="es-ES" sz="4400" dirty="0"/>
              <a:t>MUCHAS GRACIAS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1/07/20XX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</p:spPr>
        <p:txBody>
          <a:bodyPr rtlCol="0"/>
          <a:lstStyle/>
          <a:p>
            <a:pPr rtl="0"/>
            <a:r>
              <a:rPr lang="es-ES"/>
              <a:t>PANORAMA DE LA EMPRESA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MODELO DE NEGOCIO</a:t>
            </a:r>
          </a:p>
        </p:txBody>
      </p:sp>
      <p:pic>
        <p:nvPicPr>
          <p:cNvPr id="69" name="Marcador de contenido 68" descr="Esquema de investigación">
            <a:extLst>
              <a:ext uri="{FF2B5EF4-FFF2-40B4-BE49-F238E27FC236}">
                <a16:creationId xmlns:a16="http://schemas.microsoft.com/office/drawing/2014/main" id="{A9A23FC7-EAC6-43DD-A4F6-0BF937BF6F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4531" y="2247214"/>
            <a:ext cx="914400" cy="914400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063600" y="3799982"/>
            <a:ext cx="1980000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sz="1800" noProof="1"/>
              <a:t>INVESTIGACIÓN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/>
          <a:p>
            <a:pPr rtl="0"/>
            <a:r>
              <a:rPr lang="es-ES" noProof="1"/>
              <a:t>Basamos nuestra investigación en tendencias de mercado y ventas comerciales</a:t>
            </a:r>
          </a:p>
        </p:txBody>
      </p:sp>
      <p:pic>
        <p:nvPicPr>
          <p:cNvPr id="82" name="Marcador de contenido 81" descr="Esquema de grupo">
            <a:extLst>
              <a:ext uri="{FF2B5EF4-FFF2-40B4-BE49-F238E27FC236}">
                <a16:creationId xmlns:a16="http://schemas.microsoft.com/office/drawing/2014/main" id="{D6F3D77A-EEB6-43C8-A6A3-01C9B69C207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0786" y="2249595"/>
            <a:ext cx="914400" cy="914400"/>
          </a:xfrm>
        </p:spPr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/>
          <a:p>
            <a:pPr rtl="0"/>
            <a:r>
              <a:rPr lang="es-ES" sz="1800" dirty="0"/>
              <a:t>DISEÑO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5984" y="4245991"/>
            <a:ext cx="210312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noProof="1"/>
              <a:t>Creemos que las personas necesitan edificios eficientes energéticamente</a:t>
            </a:r>
          </a:p>
        </p:txBody>
      </p:sp>
      <p:pic>
        <p:nvPicPr>
          <p:cNvPr id="84" name="Marcador de contenido 83" descr="Esquema de arquitectura">
            <a:extLst>
              <a:ext uri="{FF2B5EF4-FFF2-40B4-BE49-F238E27FC236}">
                <a16:creationId xmlns:a16="http://schemas.microsoft.com/office/drawing/2014/main" id="{28DD844E-E1CA-48AD-A483-B4880D131CD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2119" y="2245627"/>
            <a:ext cx="914400" cy="914400"/>
          </a:xfr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153400" y="3799982"/>
            <a:ext cx="19800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sz="1800" noProof="1"/>
              <a:t>RESUMEN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/>
          <a:p>
            <a:pPr rtl="0"/>
            <a:r>
              <a:rPr lang="es-ES" noProof="1"/>
              <a:t>Diseño minimalista y fácil de construir</a:t>
            </a:r>
          </a:p>
        </p:txBody>
      </p:sp>
      <p:sp>
        <p:nvSpPr>
          <p:cNvPr id="67" name="Marcador de fecha 66">
            <a:extLst>
              <a:ext uri="{FF2B5EF4-FFF2-40B4-BE49-F238E27FC236}">
                <a16:creationId xmlns:a16="http://schemas.microsoft.com/office/drawing/2014/main" id="{C5C9AB6C-B8FC-40C9-A0D0-4D653995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1/7/20XX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Título de la presentación de lanzamiento</a:t>
            </a:r>
          </a:p>
        </p:txBody>
      </p:sp>
      <p:sp>
        <p:nvSpPr>
          <p:cNvPr id="68" name="Marcador de número de diapositiva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ítulo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74" y="704088"/>
            <a:ext cx="9050253" cy="640080"/>
          </a:xfrm>
        </p:spPr>
        <p:txBody>
          <a:bodyPr rtlCol="0"/>
          <a:lstStyle/>
          <a:p>
            <a:pPr rtl="0"/>
            <a:r>
              <a:rPr lang="es-ES"/>
              <a:t>ESTRATEGIA DE CRECIMIENTO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F4ED644-C47C-456A-96A0-2E9A58005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1389888"/>
            <a:ext cx="9052560" cy="395859"/>
          </a:xfrm>
        </p:spPr>
        <p:txBody>
          <a:bodyPr rtlCol="0"/>
          <a:lstStyle/>
          <a:p>
            <a:pPr rtl="0"/>
            <a:r>
              <a:rPr lang="es-ES"/>
              <a:t>Cómo creceremos en el futuro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CDF4D42A-3F39-4699-9C9C-91BBC8C722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799" y="2450592"/>
            <a:ext cx="3200400" cy="2567007"/>
          </a:xfrm>
        </p:spPr>
        <p:txBody>
          <a:bodyPr rtlCol="0"/>
          <a:lstStyle/>
          <a:p>
            <a:pPr rtl="0"/>
            <a:r>
              <a:rPr lang="es-ES"/>
              <a:t>FEBRERO DE 20XX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9859" y="3392424"/>
            <a:ext cx="2743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/>
              <a:t>Mostrar borradores del producto a empresas locales de la región para ayudar a establecerlo</a:t>
            </a:r>
          </a:p>
          <a:p>
            <a:pPr rtl="0"/>
            <a:endParaRPr lang="es-ES"/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538ACC23-C522-4E38-9FC4-D46CF2EA1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99309" y="2450591"/>
            <a:ext cx="3200400" cy="2567009"/>
          </a:xfrm>
        </p:spPr>
        <p:txBody>
          <a:bodyPr rtlCol="0"/>
          <a:lstStyle/>
          <a:p>
            <a:pPr rtl="0"/>
            <a:r>
              <a:rPr lang="es-ES"/>
              <a:t>MAYO DE 20XX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9A2AC06B-E1EB-4973-A6DF-05697A7396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1630" y="3392424"/>
            <a:ext cx="2743200" cy="1463040"/>
          </a:xfrm>
        </p:spPr>
        <p:txBody>
          <a:bodyPr rtlCol="0"/>
          <a:lstStyle/>
          <a:p>
            <a:pPr rtl="0"/>
            <a:r>
              <a:rPr lang="es-ES"/>
              <a:t>Sacar los borradores para el público general y supervisar las tendencias de la prensa y del mercado regional</a:t>
            </a:r>
          </a:p>
          <a:p>
            <a:pPr rtl="0"/>
            <a:endParaRPr lang="es-ES"/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9C3E93EF-EBD0-4425-843B-18F5AFCAF3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33163" y="2450591"/>
            <a:ext cx="3200400" cy="2567009"/>
          </a:xfrm>
        </p:spPr>
        <p:txBody>
          <a:bodyPr rtlCol="0"/>
          <a:lstStyle/>
          <a:p>
            <a:pPr rtl="0"/>
            <a:r>
              <a:rPr lang="es-ES"/>
              <a:t>OCTUBRE DE 20XX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0CF96B73-21DC-408C-8CD4-70E4B94A46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Recopilar comentarios de empresas de arquitectura y empresarios comerciales para ampliar la disponibilidad del producto</a:t>
            </a:r>
          </a:p>
          <a:p>
            <a:pPr rtl="0"/>
            <a:endParaRPr lang="es-ES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F2AE54BF-2581-4D14-A1E9-89136622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53" name="Marcador de pie de página 52">
            <a:extLst>
              <a:ext uri="{FF2B5EF4-FFF2-40B4-BE49-F238E27FC236}">
                <a16:creationId xmlns:a16="http://schemas.microsoft.com/office/drawing/2014/main" id="{1557424D-75FD-4489-9685-048E9F66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72" name="Marcador de número de diapositiva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049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385A1-7907-466F-B4A3-C69B0105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/>
              <a:t>INFORMACIÓN GENERAL DEL MERCADO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2774C6C-B6EA-48B8-9D61-F4F5BEA9A8B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135187" y="2043763"/>
            <a:ext cx="1828800" cy="1371600"/>
          </a:xfrm>
          <a:ln w="22225"/>
        </p:spPr>
        <p:txBody>
          <a:bodyPr rtlCol="0">
            <a:normAutofit/>
          </a:bodyPr>
          <a:lstStyle/>
          <a:p>
            <a:pPr rtl="0"/>
            <a:r>
              <a:rPr lang="es-ES" sz="2400"/>
              <a:t>3000 M €</a:t>
            </a:r>
            <a:endParaRPr lang="es-ES" sz="2400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426F0BE6-4D11-4FF7-9D29-55D5CF3BFA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77987" y="3862571"/>
            <a:ext cx="2743200" cy="1601787"/>
          </a:xfrm>
        </p:spPr>
        <p:txBody>
          <a:bodyPr rtlCol="0"/>
          <a:lstStyle/>
          <a:p>
            <a:pPr rtl="0"/>
            <a:r>
              <a:rPr lang="es-ES"/>
              <a:t>Oportunidad de crear</a:t>
            </a:r>
          </a:p>
          <a:p>
            <a:pPr rtl="0"/>
            <a:r>
              <a:rPr lang="es-ES"/>
              <a:t>Mercado totalmente inclusivo</a:t>
            </a:r>
          </a:p>
          <a:p>
            <a:pPr rtl="0"/>
            <a:r>
              <a:rPr lang="es-ES"/>
              <a:t>Mercado total disponible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347867-02E8-444A-AA60-F2342905027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78552" y="2043763"/>
            <a:ext cx="1828800" cy="1371600"/>
          </a:xfrm>
          <a:ln w="22225"/>
        </p:spPr>
        <p:txBody>
          <a:bodyPr rtlCol="0"/>
          <a:lstStyle/>
          <a:p>
            <a:pPr rtl="0"/>
            <a:r>
              <a:rPr lang="es-ES" sz="2400"/>
              <a:t>2000 M €</a:t>
            </a:r>
            <a:endParaRPr lang="es-ES" sz="2400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56C7F9C-E2D0-4742-A4BF-078450A6F6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1352" y="3862516"/>
            <a:ext cx="2743200" cy="1600200"/>
          </a:xfrm>
        </p:spPr>
        <p:txBody>
          <a:bodyPr rtlCol="0"/>
          <a:lstStyle/>
          <a:p>
            <a:pPr rtl="0"/>
            <a:r>
              <a:rPr lang="es-ES" noProof="1"/>
              <a:t>Libertad para crear</a:t>
            </a:r>
            <a:endParaRPr lang="es-ES"/>
          </a:p>
          <a:p>
            <a:pPr rtl="0"/>
            <a:r>
              <a:rPr lang="es-ES" noProof="1"/>
              <a:t>Mercado inclusivo de forma selectiva</a:t>
            </a:r>
          </a:p>
          <a:p>
            <a:pPr rtl="0"/>
            <a:r>
              <a:rPr lang="es-ES" noProof="1"/>
              <a:t>Mercado disponible útil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C52C56A-D7BB-4B81-B9A1-4E5E93A9A73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32776" y="2043763"/>
            <a:ext cx="1828800" cy="1371600"/>
          </a:xfrm>
          <a:ln w="22225"/>
        </p:spPr>
        <p:txBody>
          <a:bodyPr rtlCol="0"/>
          <a:lstStyle/>
          <a:p>
            <a:pPr rtl="0"/>
            <a:r>
              <a:rPr lang="es-ES" sz="2400"/>
              <a:t>1000 M €</a:t>
            </a:r>
            <a:endParaRPr lang="es-ES" sz="240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A22EE9E-DC5B-423D-A43D-F003576C11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es-ES" noProof="1"/>
              <a:t>Poca competencia</a:t>
            </a:r>
          </a:p>
          <a:p>
            <a:pPr rtl="0"/>
            <a:r>
              <a:rPr lang="es-ES" noProof="1"/>
              <a:t>Mercado dirigido a un público específico</a:t>
            </a:r>
          </a:p>
          <a:p>
            <a:pPr rtl="0"/>
            <a:r>
              <a:rPr lang="es-ES" noProof="1"/>
              <a:t>Mercado obtenible al que se puede atender</a:t>
            </a:r>
            <a:endParaRPr lang="es-ES" dirty="0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2C3A17A7-B59A-4E68-9B7D-4FD6F57E768F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2B414F9-DCDA-42C7-9094-5A64C27E32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666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304"/>
            <a:ext cx="4114800" cy="1325563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Introducción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 rtl="0"/>
            <a:r>
              <a:rPr lang="es-GT" dirty="0"/>
              <a:t>Nos han solicitado hacer un sistema de reportería de egresados, en otras palabras, una red de intercambio para la educación, en donde los egresados puedan compartir sus proyectos, experiencias y les permita hacer contactos. </a:t>
            </a:r>
            <a:endParaRPr lang="es-ES" dirty="0"/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/>
              <a:t>2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86403B-D2B0-5DA8-4FFC-0078B965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283" y="1806575"/>
            <a:ext cx="5151940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/>
              <a:t>NUESTRA COMPETENCIA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es-ES"/>
              <a:t>CONTOSO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El precio de nuestro producto es inferior al de otros despachos de arquitectura del mercado</a:t>
            </a:r>
          </a:p>
          <a:p>
            <a:pPr rtl="0"/>
            <a:r>
              <a:rPr lang="es-ES" noProof="1"/>
              <a:t>Sencillo y fácil de construir en comparación con los materiales de construcción complejos de la competencia</a:t>
            </a:r>
          </a:p>
          <a:p>
            <a:pPr rtl="0"/>
            <a:r>
              <a:rPr lang="es-ES" noProof="1"/>
              <a:t>El principal atractivo de nuestro producto para nuestros consumidores es la asequibilidad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114800" cy="823912"/>
          </a:xfrm>
        </p:spPr>
        <p:txBody>
          <a:bodyPr rtlCol="0"/>
          <a:lstStyle/>
          <a:p>
            <a:pPr rtl="0"/>
            <a:r>
              <a:rPr lang="es-ES"/>
              <a:t>COMPETENCIA</a:t>
            </a:r>
            <a:endParaRPr lang="es-ES" dirty="0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39C6148D-8C70-49F3-B719-E86C709BF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 rtlCol="0"/>
          <a:lstStyle/>
          <a:p>
            <a:pPr rtl="0"/>
            <a:r>
              <a:rPr lang="es-ES" noProof="1"/>
              <a:t>Empresa A</a:t>
            </a:r>
            <a:br>
              <a:rPr lang="es-ES" noProof="1"/>
            </a:br>
            <a:r>
              <a:rPr lang="es-ES" noProof="1"/>
              <a:t>El producto es más caro</a:t>
            </a:r>
          </a:p>
          <a:p>
            <a:pPr rtl="0"/>
            <a:r>
              <a:rPr lang="es-ES" noProof="1"/>
              <a:t>Empresas B y C </a:t>
            </a:r>
            <a:br>
              <a:rPr lang="es-ES" noProof="1"/>
            </a:br>
            <a:r>
              <a:rPr lang="es-ES" noProof="1"/>
              <a:t>El producto es costoso e incómodo de usar</a:t>
            </a:r>
          </a:p>
          <a:p>
            <a:pPr rtl="0"/>
            <a:r>
              <a:rPr lang="es-ES" noProof="1"/>
              <a:t>Empresas D y E</a:t>
            </a:r>
            <a:br>
              <a:rPr lang="es-ES" noProof="1"/>
            </a:br>
            <a:r>
              <a:rPr lang="es-ES" noProof="1"/>
              <a:t>El producto es asequible, pero incómodo de usar</a:t>
            </a:r>
          </a:p>
          <a:p>
            <a:pPr rtl="0"/>
            <a:endParaRPr lang="es-ES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A7F91F-F80F-48F2-952B-1A28BE48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C02236B-A6B0-4EAA-85D3-7D72C990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  <a:endParaRPr lang="es-ES" dirty="0"/>
          </a:p>
        </p:txBody>
      </p:sp>
      <p:sp>
        <p:nvSpPr>
          <p:cNvPr id="38" name="Marcador de número de diapositiva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/>
              <a:t>NUESTRA COMPETENCIA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PRÁCTICO</a:t>
            </a:r>
          </a:p>
        </p:txBody>
      </p:sp>
      <p:sp>
        <p:nvSpPr>
          <p:cNvPr id="4" name="Cuadro de texto 3">
            <a:extLst>
              <a:ext uri="{FF2B5EF4-FFF2-40B4-BE49-F238E27FC236}">
                <a16:creationId xmlns:a16="http://schemas.microsoft.com/office/drawing/2014/main" id="{86EFD55C-BF13-445C-838A-107ADC1C0D24}"/>
              </a:ext>
            </a:extLst>
          </p:cNvPr>
          <p:cNvSpPr txBox="1"/>
          <p:nvPr/>
        </p:nvSpPr>
        <p:spPr>
          <a:xfrm>
            <a:off x="1240612" y="255221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UN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DD26C85-1F6D-4245-B567-36563414B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14448" y="28803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45" name="Cuadro de texto 44">
            <a:extLst>
              <a:ext uri="{FF2B5EF4-FFF2-40B4-BE49-F238E27FC236}">
                <a16:creationId xmlns:a16="http://schemas.microsoft.com/office/drawing/2014/main" id="{46B3165E-F0AF-4E93-8DAF-78E708FEE96D}"/>
              </a:ext>
            </a:extLst>
          </p:cNvPr>
          <p:cNvSpPr txBox="1"/>
          <p:nvPr/>
        </p:nvSpPr>
        <p:spPr>
          <a:xfrm>
            <a:off x="8952613" y="2175264"/>
            <a:ext cx="151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2000">
                <a:solidFill>
                  <a:schemeClr val="accent2"/>
                </a:solidFill>
                <a:latin typeface="+mj-lt"/>
              </a:rPr>
              <a:t>Contoso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2B7DB985-B36F-483E-9F4C-75F0A3BB4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0352" y="2571997"/>
            <a:ext cx="228600" cy="228600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CARO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2752" y="3346704"/>
            <a:ext cx="2011680" cy="274320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ASEQUIBLE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0D3F8A78-F61A-4637-942D-531A0D94A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9402" y="399119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14" name="Cuadro de texto 13">
            <a:extLst>
              <a:ext uri="{FF2B5EF4-FFF2-40B4-BE49-F238E27FC236}">
                <a16:creationId xmlns:a16="http://schemas.microsoft.com/office/drawing/2014/main" id="{7ED65121-CDE8-4D4F-BDA3-31C3F7E30E0F}"/>
              </a:ext>
            </a:extLst>
          </p:cNvPr>
          <p:cNvSpPr txBox="1"/>
          <p:nvPr/>
        </p:nvSpPr>
        <p:spPr>
          <a:xfrm>
            <a:off x="1866038" y="4232414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BA97092-809F-47A9-8249-3B3B8444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98724" y="4666450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21" name="Cuadro de texto 20">
            <a:extLst>
              <a:ext uri="{FF2B5EF4-FFF2-40B4-BE49-F238E27FC236}">
                <a16:creationId xmlns:a16="http://schemas.microsoft.com/office/drawing/2014/main" id="{AD213F40-319F-48D4-B671-51D806C017DB}"/>
              </a:ext>
            </a:extLst>
          </p:cNvPr>
          <p:cNvSpPr txBox="1"/>
          <p:nvPr/>
        </p:nvSpPr>
        <p:spPr>
          <a:xfrm>
            <a:off x="2624888" y="487353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6F2F37D3-3B6B-4C6F-AE6B-C8253B191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48713" y="45422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23" name="Cuadro de texto 22">
            <a:extLst>
              <a:ext uri="{FF2B5EF4-FFF2-40B4-BE49-F238E27FC236}">
                <a16:creationId xmlns:a16="http://schemas.microsoft.com/office/drawing/2014/main" id="{04537644-11DD-456E-9CB9-07E65B9D639A}"/>
              </a:ext>
            </a:extLst>
          </p:cNvPr>
          <p:cNvSpPr txBox="1"/>
          <p:nvPr/>
        </p:nvSpPr>
        <p:spPr>
          <a:xfrm>
            <a:off x="6374877" y="4746624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C585A1-2E31-4298-8FD8-F3D23C1EF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32639" y="3919295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>
              <a:solidFill>
                <a:schemeClr val="accent1"/>
              </a:solidFill>
            </a:endParaRPr>
          </a:p>
        </p:txBody>
      </p: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44E08925-138F-4068-9329-D6D44E600B83}"/>
              </a:ext>
            </a:extLst>
          </p:cNvPr>
          <p:cNvSpPr txBox="1"/>
          <p:nvPr/>
        </p:nvSpPr>
        <p:spPr>
          <a:xfrm>
            <a:off x="8058803" y="412638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9000" y="5132470"/>
            <a:ext cx="2011680" cy="274320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INCÓMODO</a:t>
            </a:r>
          </a:p>
        </p:txBody>
      </p:sp>
      <p:sp>
        <p:nvSpPr>
          <p:cNvPr id="47" name="Marcador de fecha 46">
            <a:extLst>
              <a:ext uri="{FF2B5EF4-FFF2-40B4-BE49-F238E27FC236}">
                <a16:creationId xmlns:a16="http://schemas.microsoft.com/office/drawing/2014/main" id="{B056447E-08BD-4E82-B60A-8C45EBBF17C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46" name="Marcador de número de diapositiva 45">
            <a:extLst>
              <a:ext uri="{FF2B5EF4-FFF2-40B4-BE49-F238E27FC236}">
                <a16:creationId xmlns:a16="http://schemas.microsoft.com/office/drawing/2014/main" id="{CEA586AC-7CD4-415B-BA90-730735F56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88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73DD6D01-2071-4296-A5E4-539BB859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/>
          <a:p>
            <a:pPr rtl="0"/>
            <a:r>
              <a:rPr lang="es-ES" dirty="0"/>
              <a:t>CRECIMIENTO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13CBBB27-FAA2-494A-BBC2-D74BCEEFC8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1389888"/>
            <a:ext cx="9052560" cy="395859"/>
          </a:xfrm>
        </p:spPr>
        <p:txBody>
          <a:bodyPr rtlCol="0"/>
          <a:lstStyle/>
          <a:p>
            <a:pPr rtl="0"/>
            <a:r>
              <a:rPr lang="es-ES" dirty="0"/>
              <a:t>Previsión de éxito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002536"/>
            <a:ext cx="5157216" cy="393192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MÉTRICAS CLAVE</a:t>
            </a:r>
          </a:p>
        </p:txBody>
      </p:sp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05751571"/>
              </p:ext>
            </p:extLst>
          </p:nvPr>
        </p:nvGraphicFramePr>
        <p:xfrm>
          <a:off x="923925" y="2670175"/>
          <a:ext cx="4900295" cy="320151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0059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903121">
                <a:tc>
                  <a:txBody>
                    <a:bodyPr/>
                    <a:lstStyle/>
                    <a:p>
                      <a:pPr rtl="0"/>
                      <a:endParaRPr lang="es-ES" sz="1400" noProof="0"/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b="0" noProof="0"/>
                        <a:t>Clientes</a:t>
                      </a:r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b="0" noProof="0"/>
                        <a:t>Pedidos</a:t>
                      </a:r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b="0" noProof="0"/>
                        <a:t>Ingresos brutos</a:t>
                      </a:r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b="0" noProof="0"/>
                        <a:t>Ingresos netos</a:t>
                      </a:r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/>
                        <a:t>20XX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10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1100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10 000 €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7 000 €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/>
                        <a:t>20XX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20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200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/>
                        <a:t>20 000 €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/>
                        <a:t>16 000 €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/>
                        <a:t>20XX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30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300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/>
                        <a:t>30 000 €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/>
                        <a:t>25 000 €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 rtl="0"/>
                      <a:r>
                        <a:rPr lang="es-ES" sz="1200" noProof="0"/>
                        <a:t>20XX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40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s-ES" sz="1200" noProof="0"/>
                        <a:t>400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/>
                        <a:t>40 000 €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noProof="0" dirty="0"/>
                        <a:t>30 000 €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002536"/>
            <a:ext cx="4334256" cy="393192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INGRESOS ANUALES</a:t>
            </a:r>
          </a:p>
        </p:txBody>
      </p:sp>
      <p:graphicFrame>
        <p:nvGraphicFramePr>
          <p:cNvPr id="27" name="Marcador de contenido 13" descr="Gráfico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08669397"/>
              </p:ext>
            </p:extLst>
          </p:nvPr>
        </p:nvGraphicFramePr>
        <p:xfrm>
          <a:off x="6364288" y="2533650"/>
          <a:ext cx="5165725" cy="3694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0BFBAF-738B-42EB-AB0A-506992C0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1/7/20XX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82DB33F-6F3F-4A62-B0DD-F747DDE7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D33746-F3B9-43A4-82DB-0DC78664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>
                <a:solidFill>
                  <a:schemeClr val="tx1"/>
                </a:solidFill>
              </a:rPr>
              <a:t>PLAN DE ACCIÓN PARA DOS AÑOS</a:t>
            </a:r>
          </a:p>
        </p:txBody>
      </p:sp>
      <p:sp>
        <p:nvSpPr>
          <p:cNvPr id="135" name="Marcador de texto 31">
            <a:extLst>
              <a:ext uri="{FF2B5EF4-FFF2-40B4-BE49-F238E27FC236}">
                <a16:creationId xmlns:a16="http://schemas.microsoft.com/office/drawing/2014/main" id="{0BE39453-7577-44CC-8A1C-7FC48A0BBE73}"/>
              </a:ext>
            </a:extLst>
          </p:cNvPr>
          <p:cNvSpPr txBox="1">
            <a:spLocks/>
          </p:cNvSpPr>
          <p:nvPr/>
        </p:nvSpPr>
        <p:spPr>
          <a:xfrm>
            <a:off x="2167128" y="2588133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200000"/>
              </a:lnSpc>
            </a:pPr>
            <a:r>
              <a:rPr lang="es-ES" sz="1200">
                <a:cs typeface="Calibri Light"/>
              </a:rPr>
              <a:t>Planes de borrador</a:t>
            </a:r>
            <a:endParaRPr lang="es-ES" sz="1200"/>
          </a:p>
        </p:txBody>
      </p:sp>
      <p:sp>
        <p:nvSpPr>
          <p:cNvPr id="137" name="Marcador de texto 32">
            <a:extLst>
              <a:ext uri="{FF2B5EF4-FFF2-40B4-BE49-F238E27FC236}">
                <a16:creationId xmlns:a16="http://schemas.microsoft.com/office/drawing/2014/main" id="{DC1BAD29-267A-4F67-ADFE-0FF85B86A4B2}"/>
              </a:ext>
            </a:extLst>
          </p:cNvPr>
          <p:cNvSpPr txBox="1">
            <a:spLocks/>
          </p:cNvSpPr>
          <p:nvPr/>
        </p:nvSpPr>
        <p:spPr>
          <a:xfrm>
            <a:off x="2167128" y="29900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/>
              <a:t>Febrero de 20XX</a:t>
            </a:r>
          </a:p>
        </p:txBody>
      </p:sp>
      <p:sp>
        <p:nvSpPr>
          <p:cNvPr id="59" name="Marcador de texto 31">
            <a:extLst>
              <a:ext uri="{FF2B5EF4-FFF2-40B4-BE49-F238E27FC236}">
                <a16:creationId xmlns:a16="http://schemas.microsoft.com/office/drawing/2014/main" id="{D72A9B46-CAC1-4684-99F6-25D9F1303002}"/>
              </a:ext>
            </a:extLst>
          </p:cNvPr>
          <p:cNvSpPr txBox="1">
            <a:spLocks/>
          </p:cNvSpPr>
          <p:nvPr/>
        </p:nvSpPr>
        <p:spPr>
          <a:xfrm>
            <a:off x="4517640" y="2578608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10000"/>
              </a:lnSpc>
            </a:pPr>
            <a:r>
              <a:rPr lang="es-ES" sz="1200">
                <a:cs typeface="Calibri Light"/>
              </a:rPr>
              <a:t>Hacer grupos de discusión</a:t>
            </a:r>
            <a:endParaRPr lang="es-ES" sz="1200"/>
          </a:p>
        </p:txBody>
      </p:sp>
      <p:sp>
        <p:nvSpPr>
          <p:cNvPr id="60" name="Marcador de texto 32">
            <a:extLst>
              <a:ext uri="{FF2B5EF4-FFF2-40B4-BE49-F238E27FC236}">
                <a16:creationId xmlns:a16="http://schemas.microsoft.com/office/drawing/2014/main" id="{372C63D9-4978-475C-890E-EEDC00DFC969}"/>
              </a:ext>
            </a:extLst>
          </p:cNvPr>
          <p:cNvSpPr txBox="1">
            <a:spLocks/>
          </p:cNvSpPr>
          <p:nvPr/>
        </p:nvSpPr>
        <p:spPr>
          <a:xfrm>
            <a:off x="4569369" y="3035353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/>
              <a:t>Mayo de 20XX</a:t>
            </a:r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489434" y="2576836"/>
            <a:ext cx="1793875" cy="696885"/>
          </a:xfrm>
          <a:ln w="22225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es-ES">
                <a:cs typeface="Calibri Light"/>
              </a:rPr>
              <a:t>Recopilar comentarios</a:t>
            </a:r>
            <a:endParaRPr lang="es-ES"/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C77C5603-8643-4603-9AC4-34B768C3DBB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541163" y="2960704"/>
            <a:ext cx="1690417" cy="22860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/>
              <a:t>Octubre de 20XX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>
                <a:solidFill>
                  <a:schemeClr val="tx1"/>
                </a:solidFill>
              </a:rPr>
              <a:t>ENE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FEB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MAR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ABR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MAYO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JUN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JUL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AGO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SEP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OCT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NOV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70392"/>
            <a:ext cx="640080" cy="274320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DIC</a:t>
            </a:r>
          </a:p>
        </p:txBody>
      </p:sp>
      <p:sp>
        <p:nvSpPr>
          <p:cNvPr id="11" name="Año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>
                <a:solidFill>
                  <a:schemeClr val="tx1"/>
                </a:solidFill>
              </a:rPr>
              <a:t>ENE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FEB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MAR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ABR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MAYO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JUN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JUL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AGO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SEP</a:t>
            </a:r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OCT</a:t>
            </a:r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NOV</a:t>
            </a: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/>
              <a:t>DIC</a:t>
            </a:r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7C62A66C-C8AD-4EB7-AA99-EC1CC0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87742" y="3991424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EF281927-601B-442B-A384-FB83A579A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6539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33" name="Rectángulo 132">
            <a:extLst>
              <a:ext uri="{FF2B5EF4-FFF2-40B4-BE49-F238E27FC236}">
                <a16:creationId xmlns:a16="http://schemas.microsoft.com/office/drawing/2014/main" id="{4BEC6897-B080-4DDB-B92D-24D28F0A4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176" y="3995928"/>
            <a:ext cx="155448" cy="155448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CBC5BC0E-B11E-429C-9DF1-41E192D6B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18333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4747E967-F5B8-4D28-AC3F-E0E549FED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47649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63" name="Marcador de texto 31">
            <a:extLst>
              <a:ext uri="{FF2B5EF4-FFF2-40B4-BE49-F238E27FC236}">
                <a16:creationId xmlns:a16="http://schemas.microsoft.com/office/drawing/2014/main" id="{C091014C-382D-40BC-8967-BC466535FE41}"/>
              </a:ext>
            </a:extLst>
          </p:cNvPr>
          <p:cNvSpPr txBox="1">
            <a:spLocks/>
          </p:cNvSpPr>
          <p:nvPr/>
        </p:nvSpPr>
        <p:spPr>
          <a:xfrm>
            <a:off x="2162250" y="4825677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200000"/>
              </a:lnSpc>
            </a:pPr>
            <a:r>
              <a:rPr lang="es-ES" sz="1200">
                <a:cs typeface="Calibri Light"/>
              </a:rPr>
              <a:t>Prueba con empresas</a:t>
            </a:r>
            <a:endParaRPr lang="es-ES" sz="1200"/>
          </a:p>
        </p:txBody>
      </p:sp>
      <p:sp>
        <p:nvSpPr>
          <p:cNvPr id="65" name="Marcador de texto 32">
            <a:extLst>
              <a:ext uri="{FF2B5EF4-FFF2-40B4-BE49-F238E27FC236}">
                <a16:creationId xmlns:a16="http://schemas.microsoft.com/office/drawing/2014/main" id="{677ED2BA-D7A9-4762-8048-3440D8AE4E19}"/>
              </a:ext>
            </a:extLst>
          </p:cNvPr>
          <p:cNvSpPr txBox="1">
            <a:spLocks/>
          </p:cNvSpPr>
          <p:nvPr/>
        </p:nvSpPr>
        <p:spPr>
          <a:xfrm>
            <a:off x="2213979" y="523673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/>
              <a:t>Febrero de 20XX</a:t>
            </a:r>
          </a:p>
        </p:txBody>
      </p:sp>
      <p:sp>
        <p:nvSpPr>
          <p:cNvPr id="129" name="Marcador de texto 31">
            <a:extLst>
              <a:ext uri="{FF2B5EF4-FFF2-40B4-BE49-F238E27FC236}">
                <a16:creationId xmlns:a16="http://schemas.microsoft.com/office/drawing/2014/main" id="{E7A92AA8-93B1-4158-A435-475632A0529E}"/>
              </a:ext>
            </a:extLst>
          </p:cNvPr>
          <p:cNvSpPr txBox="1">
            <a:spLocks/>
          </p:cNvSpPr>
          <p:nvPr/>
        </p:nvSpPr>
        <p:spPr>
          <a:xfrm>
            <a:off x="6115125" y="4844727"/>
            <a:ext cx="1793875" cy="696885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200000"/>
              </a:lnSpc>
            </a:pPr>
            <a:r>
              <a:rPr lang="es-ES" sz="1200" b="1">
                <a:solidFill>
                  <a:schemeClr val="tx1"/>
                </a:solidFill>
                <a:cs typeface="Calibri Light"/>
              </a:rPr>
              <a:t>Lanzamiento regional</a:t>
            </a:r>
            <a:endParaRPr lang="es-ES" sz="1200" b="1">
              <a:solidFill>
                <a:schemeClr val="tx1"/>
              </a:solidFill>
            </a:endParaRPr>
          </a:p>
        </p:txBody>
      </p:sp>
      <p:sp>
        <p:nvSpPr>
          <p:cNvPr id="131" name="Marcador de texto 32">
            <a:extLst>
              <a:ext uri="{FF2B5EF4-FFF2-40B4-BE49-F238E27FC236}">
                <a16:creationId xmlns:a16="http://schemas.microsoft.com/office/drawing/2014/main" id="{8D5885A9-A504-4F4D-A50D-10FA6BB3DCAA}"/>
              </a:ext>
            </a:extLst>
          </p:cNvPr>
          <p:cNvSpPr txBox="1">
            <a:spLocks/>
          </p:cNvSpPr>
          <p:nvPr/>
        </p:nvSpPr>
        <p:spPr>
          <a:xfrm>
            <a:off x="6166854" y="52557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>
                <a:solidFill>
                  <a:schemeClr val="tx1"/>
                </a:solidFill>
              </a:rPr>
              <a:t>Julio de 20XX</a:t>
            </a:r>
          </a:p>
        </p:txBody>
      </p:sp>
      <p:sp>
        <p:nvSpPr>
          <p:cNvPr id="55" name="Marcador de texto 31">
            <a:extLst>
              <a:ext uri="{FF2B5EF4-FFF2-40B4-BE49-F238E27FC236}">
                <a16:creationId xmlns:a16="http://schemas.microsoft.com/office/drawing/2014/main" id="{0FEF2CB2-CF18-495D-ABAF-F9DCE388D255}"/>
              </a:ext>
            </a:extLst>
          </p:cNvPr>
          <p:cNvSpPr txBox="1">
            <a:spLocks/>
          </p:cNvSpPr>
          <p:nvPr/>
        </p:nvSpPr>
        <p:spPr>
          <a:xfrm>
            <a:off x="9509314" y="4802933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200000"/>
              </a:lnSpc>
            </a:pPr>
            <a:r>
              <a:rPr lang="es-ES" sz="1200">
                <a:cs typeface="Calibri Light"/>
              </a:rPr>
              <a:t>Entregar al cliente</a:t>
            </a:r>
            <a:endParaRPr lang="es-ES" sz="1200"/>
          </a:p>
        </p:txBody>
      </p:sp>
      <p:sp>
        <p:nvSpPr>
          <p:cNvPr id="56" name="Marcador de texto 32">
            <a:extLst>
              <a:ext uri="{FF2B5EF4-FFF2-40B4-BE49-F238E27FC236}">
                <a16:creationId xmlns:a16="http://schemas.microsoft.com/office/drawing/2014/main" id="{87A1BFF9-7BE1-47F2-B021-73DC4765CEB7}"/>
              </a:ext>
            </a:extLst>
          </p:cNvPr>
          <p:cNvSpPr txBox="1">
            <a:spLocks/>
          </p:cNvSpPr>
          <p:nvPr/>
        </p:nvSpPr>
        <p:spPr>
          <a:xfrm>
            <a:off x="9561043" y="5213994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/>
              <a:t>Diciembre de 20XX</a:t>
            </a:r>
          </a:p>
        </p:txBody>
      </p:sp>
      <p:sp>
        <p:nvSpPr>
          <p:cNvPr id="178" name="Marcador de fecha 177">
            <a:extLst>
              <a:ext uri="{FF2B5EF4-FFF2-40B4-BE49-F238E27FC236}">
                <a16:creationId xmlns:a16="http://schemas.microsoft.com/office/drawing/2014/main" id="{45974408-3596-4B64-BCF3-2708B998BA35}"/>
              </a:ext>
            </a:extLst>
          </p:cNvPr>
          <p:cNvSpPr>
            <a:spLocks noGrp="1"/>
          </p:cNvSpPr>
          <p:nvPr>
            <p:ph type="dt" sz="half" idx="61"/>
          </p:nvPr>
        </p:nvSpPr>
        <p:spPr/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146" name="Marcador de número de diapositiva 145">
            <a:extLst>
              <a:ext uri="{FF2B5EF4-FFF2-40B4-BE49-F238E27FC236}">
                <a16:creationId xmlns:a16="http://schemas.microsoft.com/office/drawing/2014/main" id="{7C700CA4-1591-45AA-9D8A-3A6E0D2FD7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1800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FINANZAS</a:t>
            </a:r>
          </a:p>
        </p:txBody>
      </p:sp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940448"/>
              </p:ext>
            </p:extLst>
          </p:nvPr>
        </p:nvGraphicFramePr>
        <p:xfrm>
          <a:off x="915925" y="1690687"/>
          <a:ext cx="10360150" cy="43491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97643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46417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34551">
                <a:tc>
                  <a:txBody>
                    <a:bodyPr/>
                    <a:lstStyle/>
                    <a:p>
                      <a:pPr algn="l" rtl="0" fontAlgn="b"/>
                      <a:endParaRPr lang="es-ES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AÑO 1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AÑO 2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AÑO 3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Ingresos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Usuarios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50 000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400 000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1 600 000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Ventas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500 000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4 000 000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16 000 000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Precio medio por venta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15 % de los ingresos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5 625 000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48 000 000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216 000 000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Beneficio bruto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5 625 000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48 000 000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216 000 000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Gastos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Ventas y marketing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5 062 500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38 400 000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151 200 000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70 %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Atención al cliente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1 687 500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9 600 000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21 600 000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10 %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Desarrollo del producto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562 500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2 400 000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10 800 000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5 %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Investigación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281 250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2 400 000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4 320 000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2 %</a:t>
                      </a:r>
                      <a:endParaRPr lang="es-ES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Gastos totales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7 593 750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52 800 000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187 920 000</a:t>
                      </a:r>
                      <a:endParaRPr lang="es-ES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s-ES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44A1DC4-19D5-48CE-B703-A27A1FE4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4FD345-CA89-4CE9-ACBA-C83FB6C5C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B6C7E4-E7FB-4E6C-B03B-82B059B4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7380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QUIÉNES SOMOS</a:t>
            </a:r>
          </a:p>
        </p:txBody>
      </p:sp>
      <p:pic>
        <p:nvPicPr>
          <p:cNvPr id="93" name="Marcador de posición de imagen 92" descr="miembro del equipo&#10;">
            <a:extLst>
              <a:ext uri="{FF2B5EF4-FFF2-40B4-BE49-F238E27FC236}">
                <a16:creationId xmlns:a16="http://schemas.microsoft.com/office/drawing/2014/main" id="{869DA17E-8E54-45F1-A50F-D76EE9D5F3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3" b="3993"/>
          <a:stretch/>
        </p:blipFill>
        <p:spPr>
          <a:xfrm>
            <a:off x="1078992" y="2432304"/>
            <a:ext cx="1828800" cy="1682496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86030C3-E039-45B5-87E8-6E9AC78EB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4496637"/>
            <a:ext cx="2103120" cy="274320"/>
          </a:xfrm>
        </p:spPr>
        <p:txBody>
          <a:bodyPr rtlCol="0"/>
          <a:lstStyle/>
          <a:p>
            <a:pPr rtl="0"/>
            <a:r>
              <a:rPr lang="es-ES"/>
              <a:t>Takuma Hayashi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04E8F977-563D-4ABD-AC98-12531C6D7F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4776530"/>
            <a:ext cx="2103120" cy="457200"/>
          </a:xfrm>
        </p:spPr>
        <p:txBody>
          <a:bodyPr rtlCol="0"/>
          <a:lstStyle/>
          <a:p>
            <a:pPr rtl="0"/>
            <a:r>
              <a:rPr lang="es-ES"/>
              <a:t>Presidente</a:t>
            </a:r>
          </a:p>
        </p:txBody>
      </p:sp>
      <p:pic>
        <p:nvPicPr>
          <p:cNvPr id="95" name="Marcador de posición de imagen 94" descr="miembro del equipo">
            <a:extLst>
              <a:ext uri="{FF2B5EF4-FFF2-40B4-BE49-F238E27FC236}">
                <a16:creationId xmlns:a16="http://schemas.microsoft.com/office/drawing/2014/main" id="{78FBDF8E-0DF4-4B35-A859-198CC898901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7150" y="2432304"/>
            <a:ext cx="1828800" cy="1682496"/>
          </a:xfrm>
        </p:spPr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A8CD7D41-7819-4D69-A92D-4AA1DC12EF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94176" y="4498909"/>
            <a:ext cx="2103120" cy="274320"/>
          </a:xfrm>
        </p:spPr>
        <p:txBody>
          <a:bodyPr rtlCol="0"/>
          <a:lstStyle/>
          <a:p>
            <a:pPr rtl="0"/>
            <a:r>
              <a:rPr lang="es-ES"/>
              <a:t>Mirjam Nilsson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A7AFF61C-632F-45E2-99F5-4340F5CDDA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94176" y="4778802"/>
            <a:ext cx="2103120" cy="457200"/>
          </a:xfrm>
        </p:spPr>
        <p:txBody>
          <a:bodyPr rtlCol="0"/>
          <a:lstStyle/>
          <a:p>
            <a:pPr rtl="0"/>
            <a:r>
              <a:rPr lang="es-ES"/>
              <a:t>Director ejecutivo</a:t>
            </a:r>
          </a:p>
        </p:txBody>
      </p:sp>
      <p:pic>
        <p:nvPicPr>
          <p:cNvPr id="97" name="Marcador de posición de imagen 96" descr="miembro del equipo">
            <a:extLst>
              <a:ext uri="{FF2B5EF4-FFF2-40B4-BE49-F238E27FC236}">
                <a16:creationId xmlns:a16="http://schemas.microsoft.com/office/drawing/2014/main" id="{38EDB3D4-6930-4962-81D9-7857F897918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864" y="2432304"/>
            <a:ext cx="1828800" cy="1682496"/>
          </a:xfrm>
        </p:spPr>
      </p:pic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4416F554-8F6D-40AC-B2EF-9C538ACEAA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6520" y="4494357"/>
            <a:ext cx="2103120" cy="274320"/>
          </a:xfrm>
        </p:spPr>
        <p:txBody>
          <a:bodyPr rtlCol="0"/>
          <a:lstStyle/>
          <a:p>
            <a:pPr rtl="0"/>
            <a:r>
              <a:rPr lang="es-ES"/>
              <a:t>Flora Berggren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DB0AED4C-2DDC-4AA2-BD2C-DBF827EAF7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4774250"/>
            <a:ext cx="2103120" cy="457200"/>
          </a:xfrm>
        </p:spPr>
        <p:txBody>
          <a:bodyPr rtlCol="0"/>
          <a:lstStyle/>
          <a:p>
            <a:pPr rtl="0"/>
            <a:r>
              <a:rPr lang="es-ES"/>
              <a:t>Director de operaciones</a:t>
            </a:r>
          </a:p>
        </p:txBody>
      </p:sp>
      <p:pic>
        <p:nvPicPr>
          <p:cNvPr id="99" name="Marcador de posición de imagen 98" descr="miembro del equipo">
            <a:extLst>
              <a:ext uri="{FF2B5EF4-FFF2-40B4-BE49-F238E27FC236}">
                <a16:creationId xmlns:a16="http://schemas.microsoft.com/office/drawing/2014/main" id="{79BCC9C9-C27B-43EA-8567-F5EDC29AA99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2512" y="2432304"/>
            <a:ext cx="1828800" cy="1682496"/>
          </a:xfrm>
        </p:spPr>
      </p:pic>
      <p:sp>
        <p:nvSpPr>
          <p:cNvPr id="44" name="Marcador de texto 43">
            <a:extLst>
              <a:ext uri="{FF2B5EF4-FFF2-40B4-BE49-F238E27FC236}">
                <a16:creationId xmlns:a16="http://schemas.microsoft.com/office/drawing/2014/main" id="{16C5F31A-AD55-4008-BC0D-49B8138448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62288" y="4496629"/>
            <a:ext cx="2103120" cy="274320"/>
          </a:xfrm>
        </p:spPr>
        <p:txBody>
          <a:bodyPr rtlCol="0"/>
          <a:lstStyle/>
          <a:p>
            <a:pPr rtl="0"/>
            <a:r>
              <a:rPr lang="es-ES"/>
              <a:t>Rajesh Santoshi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3BD700C4-84AA-44D0-8233-DA2EF5FF94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62288" y="4776522"/>
            <a:ext cx="2103120" cy="457200"/>
          </a:xfrm>
        </p:spPr>
        <p:txBody>
          <a:bodyPr rtlCol="0"/>
          <a:lstStyle/>
          <a:p>
            <a:pPr rtl="0"/>
            <a:r>
              <a:rPr lang="es-ES"/>
              <a:t>Vicepresidente de marketing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526221-1770-41F7-BFA6-FD2E6274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CF3BF2-F2AE-4F97-B11F-E277F8F1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A1B2F4-A1AC-4132-AEFE-25620CB9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7519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/>
              <a:t>CONOCER AL EQUIPO COMPLETO</a:t>
            </a:r>
          </a:p>
        </p:txBody>
      </p:sp>
      <p:pic>
        <p:nvPicPr>
          <p:cNvPr id="38" name="Marcador de posición de imagen 37" descr="miembro del equipo">
            <a:extLst>
              <a:ext uri="{FF2B5EF4-FFF2-40B4-BE49-F238E27FC236}">
                <a16:creationId xmlns:a16="http://schemas.microsoft.com/office/drawing/2014/main" id="{C5A9751B-FE16-415C-8B29-401220D83A5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3" r="11663"/>
          <a:stretch/>
        </p:blipFill>
        <p:spPr>
          <a:xfrm>
            <a:off x="1056132" y="1913382"/>
            <a:ext cx="1691640" cy="1325880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460BA86-1D79-41F2-B16A-FB7132C09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3443293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Takuma Hayashi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3A9E7DA-B5C7-448F-9385-2F524748D9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3691331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Presidente</a:t>
            </a:r>
          </a:p>
        </p:txBody>
      </p:sp>
      <p:pic>
        <p:nvPicPr>
          <p:cNvPr id="62" name="Marcador de posición de imagen 61" descr="miembro del equipo&#10;">
            <a:extLst>
              <a:ext uri="{FF2B5EF4-FFF2-40B4-BE49-F238E27FC236}">
                <a16:creationId xmlns:a16="http://schemas.microsoft.com/office/drawing/2014/main" id="{B2C33A8F-63DF-4D4D-A1D9-06CC7955C17E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132" y="4227957"/>
            <a:ext cx="1691640" cy="1325880"/>
          </a:xfrm>
        </p:spPr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61030FDE-8C02-4B96-8EB5-4C16D68A88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832" y="5745281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Graham Barnes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703BC333-B5A1-4CAB-8B3E-6FF488937DF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6037" y="5987343"/>
            <a:ext cx="2282316" cy="505532"/>
          </a:xfrm>
        </p:spPr>
        <p:txBody>
          <a:bodyPr rtlCol="0"/>
          <a:lstStyle/>
          <a:p>
            <a:pPr rtl="0"/>
            <a:r>
              <a:rPr lang="es-ES"/>
              <a:t>Vicepresidente de producción</a:t>
            </a:r>
          </a:p>
        </p:txBody>
      </p:sp>
      <p:pic>
        <p:nvPicPr>
          <p:cNvPr id="48" name="Marcador de posición de imagen 47" descr="miembro del equipo">
            <a:extLst>
              <a:ext uri="{FF2B5EF4-FFF2-40B4-BE49-F238E27FC236}">
                <a16:creationId xmlns:a16="http://schemas.microsoft.com/office/drawing/2014/main" id="{B19516FB-542F-4221-B647-4731AA24251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4455" y="1913382"/>
            <a:ext cx="1691640" cy="1325880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0437BB1-A5DD-4796-9EAC-3F0807087F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9896" y="3447288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Mirjam Nilsson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D05ACEF-C334-4BDD-A058-5987B17D0C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39896" y="3695369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Director ejecutivo</a:t>
            </a:r>
          </a:p>
        </p:txBody>
      </p:sp>
      <p:pic>
        <p:nvPicPr>
          <p:cNvPr id="64" name="Marcador de posición de imagen 63" descr="miembro del equipo&#10;">
            <a:extLst>
              <a:ext uri="{FF2B5EF4-FFF2-40B4-BE49-F238E27FC236}">
                <a16:creationId xmlns:a16="http://schemas.microsoft.com/office/drawing/2014/main" id="{D527BF02-7F39-4B13-B3DD-55FDDC786149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4196" y="4227957"/>
            <a:ext cx="1691640" cy="1325880"/>
          </a:xfrm>
        </p:spPr>
      </p:pic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450B83B4-39D2-4699-8D7E-70F307B7A9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739896" y="5741239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Rowan Murphy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7D6C9287-443E-4228-8A38-5F800E59D2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39896" y="5989320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Estratega de SEO</a:t>
            </a:r>
          </a:p>
        </p:txBody>
      </p:sp>
      <p:pic>
        <p:nvPicPr>
          <p:cNvPr id="50" name="Marcador de posición de imagen 49" descr="miembro del equipo">
            <a:extLst>
              <a:ext uri="{FF2B5EF4-FFF2-40B4-BE49-F238E27FC236}">
                <a16:creationId xmlns:a16="http://schemas.microsoft.com/office/drawing/2014/main" id="{0461C9B5-F3A7-4B30-A3FC-DE626E5658A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2778" y="1913382"/>
            <a:ext cx="1691640" cy="1325880"/>
          </a:xfrm>
        </p:spPr>
      </p:pic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D2F3C66-B7DA-499C-86D9-FE04304B1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7960" y="3447288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Flora Berggren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353C026E-7667-4E7C-B1DE-A8DC5EEEF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37960" y="3695369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Director de operaciones</a:t>
            </a:r>
          </a:p>
        </p:txBody>
      </p:sp>
      <p:pic>
        <p:nvPicPr>
          <p:cNvPr id="66" name="Marcador de posición de imagen 65" descr="miembro del equipo&#10;">
            <a:extLst>
              <a:ext uri="{FF2B5EF4-FFF2-40B4-BE49-F238E27FC236}">
                <a16:creationId xmlns:a16="http://schemas.microsoft.com/office/drawing/2014/main" id="{6F080A92-6A5B-4CD5-B6F0-F2D9FF72A1AE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2260" y="4227957"/>
            <a:ext cx="1691640" cy="1325880"/>
          </a:xfrm>
        </p:spPr>
      </p:pic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D57499C2-9FB5-445E-9562-9404C8D8B36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37960" y="5741239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Elizabeth Moore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22179C6B-0308-43BE-87DE-DAC4532AC7C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37960" y="5989320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Diseñador de productos</a:t>
            </a:r>
          </a:p>
        </p:txBody>
      </p:sp>
      <p:pic>
        <p:nvPicPr>
          <p:cNvPr id="52" name="Marcador de posición de imagen 51" descr="miembro del equipo&#10;">
            <a:extLst>
              <a:ext uri="{FF2B5EF4-FFF2-40B4-BE49-F238E27FC236}">
                <a16:creationId xmlns:a16="http://schemas.microsoft.com/office/drawing/2014/main" id="{F23FCBC1-2ECF-487A-A28E-8822FF475D5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1102" y="1913382"/>
            <a:ext cx="1691640" cy="1325880"/>
          </a:xfrm>
        </p:spPr>
      </p:pic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CD2D4D9F-ADD8-4383-B1BE-CAE40BF675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36024" y="3447288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Rajesh Santoshi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659E9C43-EECB-4906-9BC1-A8F8195FDCA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18331" y="3695369"/>
            <a:ext cx="2207144" cy="228600"/>
          </a:xfrm>
        </p:spPr>
        <p:txBody>
          <a:bodyPr rtlCol="0"/>
          <a:lstStyle/>
          <a:p>
            <a:pPr rtl="0"/>
            <a:r>
              <a:rPr lang="es-ES"/>
              <a:t>Vicepresidente de marketing</a:t>
            </a:r>
          </a:p>
        </p:txBody>
      </p:sp>
      <p:pic>
        <p:nvPicPr>
          <p:cNvPr id="68" name="Marcador de posición de imagen 67" descr="miembro del equipo&#10;">
            <a:extLst>
              <a:ext uri="{FF2B5EF4-FFF2-40B4-BE49-F238E27FC236}">
                <a16:creationId xmlns:a16="http://schemas.microsoft.com/office/drawing/2014/main" id="{83C445C3-C681-44E9-96E9-FB7A4212C289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0324" y="4227957"/>
            <a:ext cx="1691640" cy="1325880"/>
          </a:xfrm>
        </p:spPr>
      </p:pic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43EB9BB5-40AC-45CA-B6AA-EC7D9491E2F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36024" y="5741239"/>
            <a:ext cx="1920240" cy="228600"/>
          </a:xfrm>
        </p:spPr>
        <p:txBody>
          <a:bodyPr rtlCol="0"/>
          <a:lstStyle/>
          <a:p>
            <a:pPr rtl="0"/>
            <a:r>
              <a:rPr lang="es-ES"/>
              <a:t>Robin Kline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C160BF90-0E6E-4E94-B5AC-CA89849A90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272652" y="5989319"/>
            <a:ext cx="2089451" cy="429587"/>
          </a:xfrm>
        </p:spPr>
        <p:txBody>
          <a:bodyPr rtlCol="0"/>
          <a:lstStyle/>
          <a:p>
            <a:pPr rtl="0"/>
            <a:r>
              <a:rPr lang="es-ES"/>
              <a:t>Desarrollador de contenido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F748B9B-CACB-432F-9A8F-70942F5073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34ECDB-0E31-4760-A4B0-88811952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/>
              <a:t>Título de la presentación de lanzamiento</a:t>
            </a:r>
          </a:p>
        </p:txBody>
      </p:sp>
      <p:sp>
        <p:nvSpPr>
          <p:cNvPr id="150" name="Marcador de número de diapositiva 149">
            <a:extLst>
              <a:ext uri="{FF2B5EF4-FFF2-40B4-BE49-F238E27FC236}">
                <a16:creationId xmlns:a16="http://schemas.microsoft.com/office/drawing/2014/main" id="{2D9A5E85-1CD4-45E4-A0A8-4B8D98A8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FINANCIACIÓN</a:t>
            </a:r>
          </a:p>
        </p:txBody>
      </p:sp>
      <p:graphicFrame>
        <p:nvGraphicFramePr>
          <p:cNvPr id="56" name="Marcador de contenido 55" descr="gráfico circular">
            <a:extLst>
              <a:ext uri="{FF2B5EF4-FFF2-40B4-BE49-F238E27FC236}">
                <a16:creationId xmlns:a16="http://schemas.microsoft.com/office/drawing/2014/main" id="{A0398DF1-BBE0-43CF-8DE1-34552BBF1002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1979044864"/>
              </p:ext>
            </p:extLst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7B9A799C-8F27-4895-85E0-BD68E0239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3886200"/>
            <a:ext cx="2057400" cy="548640"/>
          </a:xfrm>
        </p:spPr>
        <p:txBody>
          <a:bodyPr rtlCol="0"/>
          <a:lstStyle/>
          <a:p>
            <a:pPr rtl="0"/>
            <a:r>
              <a:rPr lang="es-ES" dirty="0"/>
              <a:t>PROPIEDADES</a:t>
            </a:r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54B16A7E-A664-441C-A7E3-BCE7A40053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4544568"/>
            <a:ext cx="2057400" cy="274320"/>
          </a:xfrm>
        </p:spPr>
        <p:txBody>
          <a:bodyPr rtlCol="0"/>
          <a:lstStyle/>
          <a:p>
            <a:pPr rtl="0"/>
            <a:r>
              <a:rPr lang="es-ES" dirty="0"/>
              <a:t>12 000 €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4D14FC78-1753-431B-B8F5-90E1FB7CB1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4919472"/>
            <a:ext cx="2057400" cy="914400"/>
          </a:xfrm>
        </p:spPr>
        <p:txBody>
          <a:bodyPr rtlCol="0"/>
          <a:lstStyle/>
          <a:p>
            <a:pPr rtl="0"/>
            <a:r>
              <a:rPr lang="es-ES" dirty="0"/>
              <a:t>Ingresos obtenidos del alquiler de inmuebles</a:t>
            </a:r>
          </a:p>
        </p:txBody>
      </p:sp>
      <p:graphicFrame>
        <p:nvGraphicFramePr>
          <p:cNvPr id="59" name="Marcador de contenido 58" descr="gráfico circular&#10;">
            <a:extLst>
              <a:ext uri="{FF2B5EF4-FFF2-40B4-BE49-F238E27FC236}">
                <a16:creationId xmlns:a16="http://schemas.microsoft.com/office/drawing/2014/main" id="{5A9396F6-B1E5-45FC-95C1-0AE5BA630B9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3177733842"/>
              </p:ext>
            </p:extLst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43F6CB49-6C64-4681-9E98-E3A2C31ADC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826" y="3886200"/>
            <a:ext cx="2057400" cy="54864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s-ES" dirty="0"/>
              <a:t>INVERSORES ÁNGEL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213A1C37-F5D9-4F1A-B4DC-0790310155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79826" y="4544568"/>
            <a:ext cx="2057400" cy="274320"/>
          </a:xfrm>
        </p:spPr>
        <p:txBody>
          <a:bodyPr rtlCol="0"/>
          <a:lstStyle/>
          <a:p>
            <a:pPr rtl="0"/>
            <a:r>
              <a:rPr lang="es-ES" dirty="0"/>
              <a:t>14 000 €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30F312E1-B73C-4A9F-BE0B-3F7086F2EF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826" y="4919472"/>
            <a:ext cx="2057400" cy="914400"/>
          </a:xfrm>
        </p:spPr>
        <p:txBody>
          <a:bodyPr rtlCol="0"/>
          <a:lstStyle/>
          <a:p>
            <a:pPr rtl="0"/>
            <a:r>
              <a:rPr lang="es-ES" dirty="0"/>
              <a:t>Importe obtenido a través de otros inversores</a:t>
            </a:r>
          </a:p>
        </p:txBody>
      </p:sp>
      <p:graphicFrame>
        <p:nvGraphicFramePr>
          <p:cNvPr id="62" name="Marcador de contenido 61" descr="gráfico circular&#10;">
            <a:extLst>
              <a:ext uri="{FF2B5EF4-FFF2-40B4-BE49-F238E27FC236}">
                <a16:creationId xmlns:a16="http://schemas.microsoft.com/office/drawing/2014/main" id="{D5C78755-D43A-44CA-8E4E-61E6F4E372B4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3046396819"/>
              </p:ext>
            </p:extLst>
          </p:nvPr>
        </p:nvGraphicFramePr>
        <p:xfrm>
          <a:off x="655955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99CE77AE-959F-4E62-926C-F8B6665E1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45252" y="3886200"/>
            <a:ext cx="2057400" cy="548640"/>
          </a:xfrm>
        </p:spPr>
        <p:txBody>
          <a:bodyPr rtlCol="0"/>
          <a:lstStyle/>
          <a:p>
            <a:pPr rtl="0"/>
            <a:r>
              <a:rPr lang="es-ES" dirty="0"/>
              <a:t>EFECTIVO</a:t>
            </a:r>
          </a:p>
        </p:txBody>
      </p:sp>
      <p:sp>
        <p:nvSpPr>
          <p:cNvPr id="53" name="Marcador de texto 52">
            <a:extLst>
              <a:ext uri="{FF2B5EF4-FFF2-40B4-BE49-F238E27FC236}">
                <a16:creationId xmlns:a16="http://schemas.microsoft.com/office/drawing/2014/main" id="{FF93C3E6-8E74-4435-BD01-3D53868C531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45252" y="4544568"/>
            <a:ext cx="2057400" cy="274320"/>
          </a:xfrm>
        </p:spPr>
        <p:txBody>
          <a:bodyPr rtlCol="0"/>
          <a:lstStyle/>
          <a:p>
            <a:pPr rtl="0"/>
            <a:r>
              <a:rPr lang="es-ES" dirty="0"/>
              <a:t>32 000 €</a:t>
            </a:r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7D2AE02F-05E9-4281-AFC0-9BF7DD117E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45252" y="4919472"/>
            <a:ext cx="2057400" cy="914400"/>
          </a:xfrm>
        </p:spPr>
        <p:txBody>
          <a:bodyPr rtlCol="0"/>
          <a:lstStyle/>
          <a:p>
            <a:pPr rtl="0"/>
            <a:r>
              <a:rPr lang="es-ES" noProof="1"/>
              <a:t>Efectivo líquido disponible</a:t>
            </a:r>
          </a:p>
        </p:txBody>
      </p:sp>
      <p:graphicFrame>
        <p:nvGraphicFramePr>
          <p:cNvPr id="65" name="Marcador de contenido 64" descr="gráfico circular">
            <a:extLst>
              <a:ext uri="{FF2B5EF4-FFF2-40B4-BE49-F238E27FC236}">
                <a16:creationId xmlns:a16="http://schemas.microsoft.com/office/drawing/2014/main" id="{8298F879-C84E-4AF8-9DF9-90542A755128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2471235149"/>
              </p:ext>
            </p:extLst>
          </p:nvPr>
        </p:nvGraphicFramePr>
        <p:xfrm>
          <a:off x="932497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A254048C-E445-461C-ADA2-EC4811E403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10677" y="3886200"/>
            <a:ext cx="2057400" cy="548640"/>
          </a:xfrm>
        </p:spPr>
        <p:txBody>
          <a:bodyPr rtlCol="0"/>
          <a:lstStyle/>
          <a:p>
            <a:pPr rtl="0"/>
            <a:r>
              <a:rPr lang="es-ES" dirty="0"/>
              <a:t>ACCIONES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60BBBA0C-5FDB-4DF4-B5EA-FD57309071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10677" y="4544568"/>
            <a:ext cx="2057400" cy="274320"/>
          </a:xfrm>
        </p:spPr>
        <p:txBody>
          <a:bodyPr rtlCol="0"/>
          <a:lstStyle/>
          <a:p>
            <a:pPr rtl="0"/>
            <a:r>
              <a:rPr lang="es-ES" dirty="0"/>
              <a:t>82 000 €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E90CE37C-7708-4DBF-9307-B4F41A33D3A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10677" y="4919472"/>
            <a:ext cx="2057400" cy="914400"/>
          </a:xfrm>
        </p:spPr>
        <p:txBody>
          <a:bodyPr rtlCol="0"/>
          <a:lstStyle/>
          <a:p>
            <a:pPr rtl="0"/>
            <a:r>
              <a:rPr lang="es-ES" dirty="0"/>
              <a:t>Número de acciones convertidas en euros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DAC2D98-D89E-4928-B0E2-D5F091C622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dirty="0"/>
              <a:t>1/7/20XX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E046249-3393-41B7-8247-6564808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dirty="0"/>
              <a:t>Título de la presentación de lanzamiento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69C21A8-0C71-4F5D-B386-64F529B1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7924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Análisis del negocio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20"/>
            <a:ext cx="566928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dirty="0"/>
              <a:t>Nuestro producto ofrece el estilo y funcionalidad de los espacios comerciales tradicionales, pero con un plan de eficiencia energética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27E3C21-87F8-4497-8569-36A5D95EC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PÚBLICO OBJETIVO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D14621F-E216-481D-9308-97B0F79B6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23174" y="3319272"/>
            <a:ext cx="5669280" cy="365760"/>
          </a:xfrm>
        </p:spPr>
        <p:txBody>
          <a:bodyPr rtlCol="0"/>
          <a:lstStyle/>
          <a:p>
            <a:pPr rtl="0"/>
            <a:r>
              <a:rPr lang="es-ES"/>
              <a:t>Generación Z (de 18 a 25 años)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9243144-E2F2-49CE-BDE1-6E00A2555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AHORRO DE COSTOS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C230641-EC34-4C9D-AC9A-13EE61C819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Reducir los gastos de electricidad y aire acondicionado de edificios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06C2114-7A69-43E0-801C-F0779B58AF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FÁCIL DE USAR</a:t>
            </a:r>
          </a:p>
        </p:txBody>
      </p:sp>
      <p:sp>
        <p:nvSpPr>
          <p:cNvPr id="71" name="Marcador de fecha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46" name="Marcador de número de diapositiva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3</a:t>
            </a:fld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BC2E749-1621-3B75-064C-3BF14F39F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50" y="2302541"/>
            <a:ext cx="5698282" cy="35679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7F4484A-13E4-73E0-A01B-C50263C8C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174" y="1968256"/>
            <a:ext cx="5709465" cy="36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41BC8C-AE3E-98AB-ABE2-6077B6B0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Proceso de software</a:t>
            </a:r>
            <a:endParaRPr lang="es-GT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B7121D-2A05-B291-4D59-27BADAF067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4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CB4277-9D16-0E4F-5138-3885C503A1A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86650" y="2221302"/>
            <a:ext cx="2854597" cy="2980426"/>
          </a:xfrm>
        </p:spPr>
        <p:txBody>
          <a:bodyPr/>
          <a:lstStyle/>
          <a:p>
            <a:r>
              <a:rPr lang="en-US" dirty="0"/>
              <a:t>AN</a:t>
            </a:r>
            <a:r>
              <a:rPr lang="es-GT" dirty="0"/>
              <a:t>Á</a:t>
            </a:r>
            <a:r>
              <a:rPr lang="en-US" dirty="0"/>
              <a:t>LISIS</a:t>
            </a:r>
            <a:endParaRPr lang="es-GT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60FBF99-65CE-F15C-BBD8-1D03E0C14CB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81245" y="2221301"/>
            <a:ext cx="4353464" cy="2980426"/>
          </a:xfrm>
        </p:spPr>
        <p:txBody>
          <a:bodyPr/>
          <a:lstStyle/>
          <a:p>
            <a:r>
              <a:rPr lang="es-GT" dirty="0"/>
              <a:t>ESPECIFICACIÓN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C2FFAE3-DB83-9128-1734-AD071301A7F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77056" y="2223461"/>
            <a:ext cx="3458385" cy="2978266"/>
          </a:xfrm>
        </p:spPr>
        <p:txBody>
          <a:bodyPr/>
          <a:lstStyle/>
          <a:p>
            <a:r>
              <a:rPr lang="es-GT" dirty="0"/>
              <a:t>MODELACIÓN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53284BA-8A08-2BD4-4CF2-50229F3E40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42709" y="3446122"/>
            <a:ext cx="3230535" cy="640080"/>
          </a:xfrm>
        </p:spPr>
        <p:txBody>
          <a:bodyPr>
            <a:noAutofit/>
          </a:bodyPr>
          <a:lstStyle/>
          <a:p>
            <a:pPr algn="just"/>
            <a:r>
              <a:rPr lang="es-GT" dirty="0"/>
              <a:t>Basándonos en el análisis, elaboramos un documento de especificación de requisitos, en el cual detallamos las funcionalidades y características que debe cumplir nuestra solución de software. 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AF04A6E-92FD-F49D-ECAB-8856B7A422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77056" y="3400878"/>
            <a:ext cx="3458384" cy="640080"/>
          </a:xfrm>
        </p:spPr>
        <p:txBody>
          <a:bodyPr>
            <a:noAutofit/>
          </a:bodyPr>
          <a:lstStyle/>
          <a:p>
            <a:pPr algn="just"/>
            <a:r>
              <a:rPr lang="es-GT" dirty="0"/>
              <a:t>Algunos de los modelos utilizados incluyen diagramas de clases y diagramas de secuencia etc. La modelación nos permitió visualizar cómo se llevarían a cabo las funcionalidades y características.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5D03665-8754-8235-0701-EB56F0638CE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86649" y="3684501"/>
            <a:ext cx="2854597" cy="640080"/>
          </a:xfrm>
        </p:spPr>
        <p:txBody>
          <a:bodyPr/>
          <a:lstStyle/>
          <a:p>
            <a:pPr algn="just"/>
            <a:r>
              <a:rPr lang="es-GT" dirty="0"/>
              <a:t>Durante esta etapa, nos enfocamos en comprender las necesidades y requerimientos de los usuarios y las instituciones educativas.</a:t>
            </a:r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6F62B6B2-FE9F-4CF1-768E-15B1220BDF0D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pPr rtl="0"/>
            <a:r>
              <a:rPr lang="es-ES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3777395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pPr rtl="0"/>
            <a:r>
              <a:rPr lang="es-ES" dirty="0"/>
              <a:t>Proceso de software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02A17B-8C7F-4600-9FBE-49BE31E3E1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41707" y="1710181"/>
            <a:ext cx="4114800" cy="428755"/>
          </a:xfrm>
        </p:spPr>
        <p:txBody>
          <a:bodyPr rtlCol="0"/>
          <a:lstStyle/>
          <a:p>
            <a:pPr rtl="0"/>
            <a:r>
              <a:rPr lang="es-ES" dirty="0"/>
              <a:t>ESPECIFICACIÓN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3247631-4CDA-4DAE-BFB7-19E0E06A3F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35721" y="1715765"/>
            <a:ext cx="1972452" cy="428755"/>
          </a:xfrm>
        </p:spPr>
        <p:txBody>
          <a:bodyPr rtlCol="0"/>
          <a:lstStyle/>
          <a:p>
            <a:pPr rtl="0"/>
            <a:r>
              <a:rPr lang="es-GT" dirty="0"/>
              <a:t>MODELACIÓN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5</a:t>
            </a:fld>
            <a:endParaRPr lang="es-E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6330F05-104A-354D-E16A-74CB5FD7A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88" y="2200415"/>
            <a:ext cx="2890286" cy="44367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B3CBD45-5AF7-DB70-05BE-791C594D3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679" y="2114328"/>
            <a:ext cx="2743200" cy="1783879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5450835-1E41-9586-98A4-B4DFEA474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100" y="4063803"/>
            <a:ext cx="2198621" cy="20507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CE64148-720A-18DF-3942-02D266973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2470" y="2200415"/>
            <a:ext cx="3898042" cy="2129831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2E085F9D-6BD4-63BC-70FB-E35FE135F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3066" y="4316068"/>
            <a:ext cx="3498268" cy="240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ORGANIZACIÓN DEL EQUIPO</a:t>
            </a:r>
          </a:p>
        </p:txBody>
      </p:sp>
      <p:pic>
        <p:nvPicPr>
          <p:cNvPr id="26" name="Marcador de contenido 25" descr="Esquema del edificio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975" y="2555081"/>
            <a:ext cx="914400" cy="914400"/>
          </a:xfrm>
        </p:spPr>
      </p:pic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05000" y="2170113"/>
            <a:ext cx="2284413" cy="2743200"/>
          </a:xfrm>
        </p:spPr>
        <p:txBody>
          <a:bodyPr rtlCol="0">
            <a:normAutofit/>
          </a:bodyPr>
          <a:lstStyle/>
          <a:p>
            <a:pPr rtl="0"/>
            <a:r>
              <a:rPr lang="es-GT" dirty="0"/>
              <a:t>Mariandree Gomez</a:t>
            </a:r>
            <a:endParaRPr lang="es-ES" dirty="0"/>
          </a:p>
          <a:p>
            <a:pPr rtl="0"/>
            <a:endParaRPr lang="es-ES" noProof="1"/>
          </a:p>
        </p:txBody>
      </p:sp>
      <p:pic>
        <p:nvPicPr>
          <p:cNvPr id="28" name="Marcador de contenido 27" descr="Esquema de grupo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2557462"/>
            <a:ext cx="914400" cy="914400"/>
          </a:xfrm>
        </p:spPr>
      </p:pic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1413" y="2173288"/>
            <a:ext cx="2282825" cy="2743200"/>
          </a:xfrm>
        </p:spPr>
        <p:txBody>
          <a:bodyPr rtlCol="0">
            <a:normAutofit/>
          </a:bodyPr>
          <a:lstStyle/>
          <a:p>
            <a:pPr rtl="0"/>
            <a:r>
              <a:rPr lang="es-GT" noProof="1"/>
              <a:t>Cesar Silva</a:t>
            </a:r>
            <a:endParaRPr lang="es-ES" noProof="1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2283712" cy="2743200"/>
          </a:xfrm>
        </p:spPr>
        <p:txBody>
          <a:bodyPr rtlCol="0"/>
          <a:lstStyle/>
          <a:p>
            <a:pPr rtl="0"/>
            <a:r>
              <a:rPr lang="es-ES" noProof="1"/>
              <a:t>Jose Chang</a:t>
            </a:r>
          </a:p>
          <a:p>
            <a:r>
              <a:rPr lang="es-GT" dirty="0"/>
              <a:t>Julio Ruiz</a:t>
            </a:r>
          </a:p>
          <a:p>
            <a:pPr rtl="0"/>
            <a:endParaRPr lang="es-ES" noProof="1"/>
          </a:p>
        </p:txBody>
      </p:sp>
      <p:pic>
        <p:nvPicPr>
          <p:cNvPr id="30" name="Marcador de contenido 29" descr="Mano abierta con esquemas de planta">
            <a:extLst>
              <a:ext uri="{FF2B5EF4-FFF2-40B4-BE49-F238E27FC236}">
                <a16:creationId xmlns:a16="http://schemas.microsoft.com/office/drawing/2014/main" id="{A374E7BE-5E60-473E-89A9-F51DD0CE9B1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1563" y="2553494"/>
            <a:ext cx="914400" cy="914400"/>
          </a:xfr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F0C024C-955E-4385-A35A-F3CFF3E3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5000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E9D3DB3-C1BA-4868-A961-5C1E6633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0734" y="2172551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2A6799E-556B-499A-9E05-14516D42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3288" y="216799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C3CF584F-059A-40C2-93C4-77FF3B60A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2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1/07/20XX</a:t>
            </a:r>
            <a:endParaRPr lang="es-ES" dirty="0"/>
          </a:p>
        </p:txBody>
      </p:sp>
      <p:sp>
        <p:nvSpPr>
          <p:cNvPr id="85" name="Marcador de número de diapositiva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393061E-A950-13A9-9779-C213BE8353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1170" y="2405527"/>
            <a:ext cx="1885664" cy="121033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7BB2211-A12D-35B9-6372-64B59418C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0965" y="2421687"/>
            <a:ext cx="1885664" cy="117801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D7B8687-8851-C720-B334-712CB7CDF0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0393" y="2421687"/>
            <a:ext cx="1867343" cy="130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/>
              <a:t>VALOR AL NEGOCIO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es-ES" dirty="0"/>
              <a:t>ALEGRÍAS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1"/>
            <a:ext cx="365760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 rtl="0"/>
            <a:r>
              <a:rPr lang="es-GT" sz="1000" dirty="0"/>
              <a:t>Aumenta alegrías: La plataforma permite a los egresados conectarse con sus compañeros, compartir sus proyectos y experiencias, y celebrar sus logros. Este intercambio de información y apoyo mutuo fomenta un sentido de pertenencia y orgullo entre los egresados, lo que lleva a una mayor satisfacción y bienestar.</a:t>
            </a:r>
            <a:endParaRPr lang="es-ES" sz="1000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42B0A734-B5BB-42C2-946F-EC7ABE90A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8280" y="4052327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es-ES" dirty="0"/>
              <a:t>DISMINUYE PREOCUPACIONES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6833B00A-55B6-4D4D-AE3C-CFF37D65FA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280" y="4460823"/>
            <a:ext cx="3657600" cy="1188720"/>
          </a:xfrm>
        </p:spPr>
        <p:txBody>
          <a:bodyPr rtlCol="0">
            <a:noAutofit/>
          </a:bodyPr>
          <a:lstStyle/>
          <a:p>
            <a:pPr algn="just" rtl="0"/>
            <a:r>
              <a:rPr lang="es-GT" sz="1000" dirty="0"/>
              <a:t>Disminuye preocupaciones: La red de intercambio facilita la búsqueda de oportunidades de empleo, colaboración en proyectos y desarrollo de habilidades profesionales. Al proporcionar acceso a una amplia gama de recursos y contactos, nuestra solución ayuda a aliviar la ansiedad y las preocupaciones comunes que enfrentan los egresados al ingresar al mundo laboral.</a:t>
            </a:r>
            <a:endParaRPr lang="es-ES" sz="1000" dirty="0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4B8BE8D6-18EB-4262-B841-22EEAC0B5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17990" y="1690688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es-ES" dirty="0"/>
              <a:t>GENERA VALOR 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C9A7EEBF-BEE2-4555-B5EC-E6F42DCABC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17990" y="2240280"/>
            <a:ext cx="3657600" cy="1188720"/>
          </a:xfrm>
        </p:spPr>
        <p:txBody>
          <a:bodyPr rtlCol="0">
            <a:noAutofit/>
          </a:bodyPr>
          <a:lstStyle/>
          <a:p>
            <a:pPr algn="just" rtl="0"/>
            <a:r>
              <a:rPr lang="es-GT" sz="1000" dirty="0"/>
              <a:t>Genera valor en general: La plataforma fortalece la reputación de las instituciones educativas al demostrar el éxito de sus egresados y fomentar la colaboración entre ellos. Esto atrae a futuros estudiantes y mejora la percepción general de la calidad educativa de la institución. Además, al promover la colaboración entre egresados, la plataforma contribuye al desarrollo de proyectos innovadores y al crecimiento de la industria en general.</a:t>
            </a:r>
            <a:endParaRPr lang="es-ES" sz="1000" dirty="0"/>
          </a:p>
        </p:txBody>
      </p:sp>
      <p:sp>
        <p:nvSpPr>
          <p:cNvPr id="55" name="Marcador de fecha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</a:p>
        </p:txBody>
      </p:sp>
      <p:sp>
        <p:nvSpPr>
          <p:cNvPr id="148" name="Marcador de número de diapositiva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MODELO 4 + 1 </a:t>
            </a:r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86928" y="2149157"/>
            <a:ext cx="3327873" cy="3285484"/>
          </a:xfrm>
        </p:spPr>
        <p:txBody>
          <a:bodyPr rtlCol="0">
            <a:normAutofit/>
          </a:bodyPr>
          <a:lstStyle/>
          <a:p>
            <a:pPr rtl="0"/>
            <a:endParaRPr lang="es-ES" dirty="0"/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24400" y="2149156"/>
            <a:ext cx="2743200" cy="3285485"/>
          </a:xfrm>
        </p:spPr>
        <p:txBody>
          <a:bodyPr rtlCol="0"/>
          <a:lstStyle/>
          <a:p>
            <a:pPr rtl="0"/>
            <a:r>
              <a:rPr lang="es-ES" dirty="0"/>
              <a:t>VISTA L</a:t>
            </a:r>
            <a:r>
              <a:rPr lang="es-GT" dirty="0"/>
              <a:t>Ó</a:t>
            </a:r>
            <a:r>
              <a:rPr lang="es-ES" dirty="0"/>
              <a:t>GICA</a:t>
            </a:r>
          </a:p>
        </p:txBody>
      </p:sp>
      <p:sp>
        <p:nvSpPr>
          <p:cNvPr id="24" name="Marcador de contenido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05375" y="3883548"/>
            <a:ext cx="2286000" cy="73152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s-GT" sz="1000" dirty="0"/>
              <a:t>Perspectiva del Usuario Final y del Programador, Representa la funcionalidad que el sistema proporcionará a los usuarios finales, es decir, lo que el sistema debe hacer, sus funciones y servicios que ofrece.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1085988" y="3426943"/>
            <a:ext cx="440200" cy="1402670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58" name="Marcador de texto 57">
            <a:extLst>
              <a:ext uri="{FF2B5EF4-FFF2-40B4-BE49-F238E27FC236}">
                <a16:creationId xmlns:a16="http://schemas.microsoft.com/office/drawing/2014/main" id="{EC3B6141-A529-43FA-B6A2-0FFA5D9DF00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12800" y="2096692"/>
            <a:ext cx="3581400" cy="731520"/>
          </a:xfrm>
        </p:spPr>
        <p:txBody>
          <a:bodyPr rtlCol="0"/>
          <a:lstStyle/>
          <a:p>
            <a:pPr rtl="0"/>
            <a:r>
              <a:rPr lang="es-ES" dirty="0"/>
              <a:t>DIAGRAMA DE SECUENCIA 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REALIZAR UNA PUBLICACION</a:t>
            </a:r>
          </a:p>
          <a:p>
            <a:pPr rtl="0"/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12800" y="4279392"/>
            <a:ext cx="228600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Mercado obtenible</a:t>
            </a:r>
            <a:endParaRPr lang="es-ES" dirty="0"/>
          </a:p>
        </p:txBody>
      </p:sp>
      <p:sp>
        <p:nvSpPr>
          <p:cNvPr id="35" name="Marcador de fecha 34">
            <a:extLst>
              <a:ext uri="{FF2B5EF4-FFF2-40B4-BE49-F238E27FC236}">
                <a16:creationId xmlns:a16="http://schemas.microsoft.com/office/drawing/2014/main" id="{49974BE5-90FB-42C0-A67E-03D93A179D73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  <a:endParaRPr lang="es-ES" dirty="0"/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5B126C81-EB34-4B01-A592-C14F87B18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2A8ED4D-6546-95AA-0853-258CAD0E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73" y="2706541"/>
            <a:ext cx="3017782" cy="1882303"/>
          </a:xfrm>
          <a:prstGeom prst="rect">
            <a:avLst/>
          </a:prstGeom>
        </p:spPr>
      </p:pic>
      <p:pic>
        <p:nvPicPr>
          <p:cNvPr id="1026" name="Picture 2" descr="Diagrama&#10;&#10;Descripción generada automáticamente">
            <a:extLst>
              <a:ext uri="{FF2B5EF4-FFF2-40B4-BE49-F238E27FC236}">
                <a16:creationId xmlns:a16="http://schemas.microsoft.com/office/drawing/2014/main" id="{F3B4C739-14C3-AB59-84DC-67B630494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99" y="3141868"/>
            <a:ext cx="4304332" cy="197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300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es-ES" dirty="0"/>
              <a:t>MODELO 4 + 1 </a:t>
            </a:r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5992" y="2193545"/>
            <a:ext cx="3327873" cy="3285484"/>
          </a:xfrm>
        </p:spPr>
        <p:txBody>
          <a:bodyPr rtlCol="0">
            <a:normAutofit/>
          </a:bodyPr>
          <a:lstStyle/>
          <a:p>
            <a:pPr rtl="0"/>
            <a:endParaRPr lang="es-ES" dirty="0"/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953464" y="2193544"/>
            <a:ext cx="2743200" cy="3285485"/>
          </a:xfrm>
        </p:spPr>
        <p:txBody>
          <a:bodyPr rtlCol="0"/>
          <a:lstStyle/>
          <a:p>
            <a:pPr rtl="0"/>
            <a:r>
              <a:rPr lang="es-ES" dirty="0"/>
              <a:t>VISTA PROCESO</a:t>
            </a:r>
          </a:p>
        </p:txBody>
      </p:sp>
      <p:sp>
        <p:nvSpPr>
          <p:cNvPr id="24" name="Marcador de contenido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34439" y="3927936"/>
            <a:ext cx="2286000" cy="73152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s-GT" sz="1000" dirty="0"/>
              <a:t>Enfocada en cómo se ejecutan y gestionan los procesos y subprocesos del sistema. Se preocupa por la concurrencia, la distribución, la sincronización, el rendimiento y la escalabilidad del sistema. 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1085988" y="3426943"/>
            <a:ext cx="440200" cy="1402670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58" name="Marcador de texto 57">
            <a:extLst>
              <a:ext uri="{FF2B5EF4-FFF2-40B4-BE49-F238E27FC236}">
                <a16:creationId xmlns:a16="http://schemas.microsoft.com/office/drawing/2014/main" id="{EC3B6141-A529-43FA-B6A2-0FFA5D9DF00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72400" y="2212848"/>
            <a:ext cx="3581400" cy="731520"/>
          </a:xfrm>
        </p:spPr>
        <p:txBody>
          <a:bodyPr rtlCol="0"/>
          <a:lstStyle/>
          <a:p>
            <a:pPr rtl="0"/>
            <a:r>
              <a:rPr lang="es-ES" dirty="0"/>
              <a:t>DIAGRAMA DE ACTIVIDAD</a:t>
            </a:r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12800" y="4279392"/>
            <a:ext cx="228600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Mercado obtenible</a:t>
            </a:r>
            <a:endParaRPr lang="es-ES" dirty="0"/>
          </a:p>
        </p:txBody>
      </p:sp>
      <p:sp>
        <p:nvSpPr>
          <p:cNvPr id="35" name="Marcador de fecha 34">
            <a:extLst>
              <a:ext uri="{FF2B5EF4-FFF2-40B4-BE49-F238E27FC236}">
                <a16:creationId xmlns:a16="http://schemas.microsoft.com/office/drawing/2014/main" id="{49974BE5-90FB-42C0-A67E-03D93A179D73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1/7/20XX</a:t>
            </a:r>
            <a:endParaRPr lang="es-ES" dirty="0"/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5B126C81-EB34-4B01-A592-C14F87B18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9</a:t>
            </a:fld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2A8ED4D-6546-95AA-0853-258CAD0E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37" y="2750929"/>
            <a:ext cx="3017782" cy="188230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3EFB673-1B9B-F26B-4510-330F2D1D2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95" y="2590504"/>
            <a:ext cx="5274886" cy="246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151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12_TF16411248_Win32" id="{5B274229-6D8A-4CDE-B5E6-3C621BFB50CF}" vid="{3FBBE3EF-B086-4F79-9F55-F2573AE756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{0EF03C02-E246-4CC5-BC5C-0041B1BBE29A}tf16411248_win32</Template>
  <TotalTime>2102</TotalTime>
  <Words>1557</Words>
  <Application>Microsoft Office PowerPoint</Application>
  <PresentationFormat>Panorámica</PresentationFormat>
  <Paragraphs>355</Paragraphs>
  <Slides>27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Avenir Next LT Pro Light</vt:lpstr>
      <vt:lpstr>Calibri</vt:lpstr>
      <vt:lpstr>Posterama</vt:lpstr>
      <vt:lpstr>Tema de Office</vt:lpstr>
      <vt:lpstr>RED DE INTERCAMBIO PARA EGRESADOS </vt:lpstr>
      <vt:lpstr>Introducción</vt:lpstr>
      <vt:lpstr>Análisis del negocio</vt:lpstr>
      <vt:lpstr>Proceso de software</vt:lpstr>
      <vt:lpstr>Proceso de software </vt:lpstr>
      <vt:lpstr>ORGANIZACIÓN DEL EQUIPO</vt:lpstr>
      <vt:lpstr>VALOR AL NEGOCIO</vt:lpstr>
      <vt:lpstr>MODELO 4 + 1 </vt:lpstr>
      <vt:lpstr>MODELO 4 + 1 </vt:lpstr>
      <vt:lpstr>MODELO 4 + 1 </vt:lpstr>
      <vt:lpstr>MODELO 4 + 1 </vt:lpstr>
      <vt:lpstr>MODELO 4 + 1 </vt:lpstr>
      <vt:lpstr>Agradecimientos y aprendizajes</vt:lpstr>
      <vt:lpstr>CIERRE</vt:lpstr>
      <vt:lpstr>MUCHAS GRACIAS</vt:lpstr>
      <vt:lpstr>PANORAMA DE LA EMPRESA</vt:lpstr>
      <vt:lpstr>MODELO DE NEGOCIO</vt:lpstr>
      <vt:lpstr>ESTRATEGIA DE CRECIMIENTO</vt:lpstr>
      <vt:lpstr>INFORMACIÓN GENERAL DEL MERCADO</vt:lpstr>
      <vt:lpstr>NUESTRA COMPETENCIA</vt:lpstr>
      <vt:lpstr>NUESTRA COMPETENCIA </vt:lpstr>
      <vt:lpstr>CRECIMIENTO</vt:lpstr>
      <vt:lpstr>PLAN DE ACCIÓN PARA DOS AÑOS</vt:lpstr>
      <vt:lpstr>FINANZAS</vt:lpstr>
      <vt:lpstr>QUIÉNES SOMOS</vt:lpstr>
      <vt:lpstr>CONOCER AL EQUIPO COMPLETO</vt:lpstr>
      <vt:lpstr>FINANCIACIÓN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DE INTERCAMBIO PARA EGRESADOS </dc:title>
  <dc:creator>JULIO ANTHONY ENGELS RUIZ COTO</dc:creator>
  <cp:lastModifiedBy>JULIO ANTHONY ENGELS RUIZ COTO</cp:lastModifiedBy>
  <cp:revision>6</cp:revision>
  <dcterms:created xsi:type="dcterms:W3CDTF">2023-04-29T22:57:42Z</dcterms:created>
  <dcterms:modified xsi:type="dcterms:W3CDTF">2023-05-04T15:54:52Z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